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 id="2147484453" r:id="rId2"/>
    <p:sldMasterId id="2147484465" r:id="rId3"/>
    <p:sldMasterId id="2147484513" r:id="rId4"/>
    <p:sldMasterId id="2147484537" r:id="rId5"/>
    <p:sldMasterId id="2147484549" r:id="rId6"/>
    <p:sldMasterId id="2147484561" r:id="rId7"/>
    <p:sldMasterId id="2147484585" r:id="rId8"/>
  </p:sldMasterIdLst>
  <p:notesMasterIdLst>
    <p:notesMasterId r:id="rId34"/>
  </p:notesMasterIdLst>
  <p:handoutMasterIdLst>
    <p:handoutMasterId r:id="rId35"/>
  </p:handoutMasterIdLst>
  <p:sldIdLst>
    <p:sldId id="311" r:id="rId9"/>
    <p:sldId id="312" r:id="rId10"/>
    <p:sldId id="310" r:id="rId11"/>
    <p:sldId id="309" r:id="rId12"/>
    <p:sldId id="323" r:id="rId13"/>
    <p:sldId id="258" r:id="rId14"/>
    <p:sldId id="307" r:id="rId15"/>
    <p:sldId id="270" r:id="rId16"/>
    <p:sldId id="264" r:id="rId17"/>
    <p:sldId id="313" r:id="rId18"/>
    <p:sldId id="317" r:id="rId19"/>
    <p:sldId id="318" r:id="rId20"/>
    <p:sldId id="274" r:id="rId21"/>
    <p:sldId id="280" r:id="rId22"/>
    <p:sldId id="278" r:id="rId23"/>
    <p:sldId id="319" r:id="rId24"/>
    <p:sldId id="320" r:id="rId25"/>
    <p:sldId id="321" r:id="rId26"/>
    <p:sldId id="281" r:id="rId27"/>
    <p:sldId id="322" r:id="rId28"/>
    <p:sldId id="283" r:id="rId29"/>
    <p:sldId id="314" r:id="rId30"/>
    <p:sldId id="266" r:id="rId31"/>
    <p:sldId id="285" r:id="rId32"/>
    <p:sldId id="324"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00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0A6453-C5A9-481F-AD27-611F294F59C4}" type="datetimeFigureOut">
              <a:rPr lang="en-US" smtClean="0"/>
              <a:t>10/3/2018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052277B-0FFA-4983-B911-232DCE19FA1F}" type="slidenum">
              <a:rPr lang="en-US" smtClean="0"/>
              <a:t>‹#›</a:t>
            </a:fld>
            <a:endParaRPr lang="en-US"/>
          </a:p>
        </p:txBody>
      </p:sp>
    </p:spTree>
    <p:extLst>
      <p:ext uri="{BB962C8B-B14F-4D97-AF65-F5344CB8AC3E}">
        <p14:creationId xmlns:p14="http://schemas.microsoft.com/office/powerpoint/2010/main" val="1724816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B50F368-BAC8-42DF-9071-A828A3CE3571}" type="datetimeFigureOut">
              <a:rPr lang="en-US" smtClean="0"/>
              <a:t>10/3/2018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03F4887-2CD2-4AD3-A483-1233994FDB21}" type="slidenum">
              <a:rPr lang="en-US" smtClean="0"/>
              <a:t>‹#›</a:t>
            </a:fld>
            <a:endParaRPr lang="en-US"/>
          </a:p>
        </p:txBody>
      </p:sp>
    </p:spTree>
    <p:extLst>
      <p:ext uri="{BB962C8B-B14F-4D97-AF65-F5344CB8AC3E}">
        <p14:creationId xmlns:p14="http://schemas.microsoft.com/office/powerpoint/2010/main" val="344231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F4887-2CD2-4AD3-A483-1233994FDB21}" type="slidenum">
              <a:rPr lang="en-US" smtClean="0"/>
              <a:t>1</a:t>
            </a:fld>
            <a:endParaRPr lang="en-US"/>
          </a:p>
        </p:txBody>
      </p:sp>
    </p:spTree>
    <p:extLst>
      <p:ext uri="{BB962C8B-B14F-4D97-AF65-F5344CB8AC3E}">
        <p14:creationId xmlns:p14="http://schemas.microsoft.com/office/powerpoint/2010/main" val="186974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013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5357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0599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05994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5149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2586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Futura PT Heavy" panose="020B08020202040203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Futura PT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Futura PT Book" panose="020B0502020204020303" pitchFamily="34" charset="0"/>
              </a:defRPr>
            </a:lvl1pPr>
          </a:lstStyle>
          <a:p>
            <a:fld id="{7D2B2EFD-3B97-4505-AF6F-4C1567E5620D}" type="datetime1">
              <a:rPr lang="en-US" smtClean="0">
                <a:solidFill>
                  <a:prstClr val="black">
                    <a:tint val="75000"/>
                  </a:prstClr>
                </a:solidFill>
              </a:rPr>
              <a:t>10/3/2018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Futura PT Book" panose="020B0502020204020303"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Futura PT Book" panose="020B0502020204020303" pitchFamily="34" charset="0"/>
              </a:defRPr>
            </a:lvl1pPr>
          </a:lstStyle>
          <a:p>
            <a:fld id="{F86AC6E8-5ED1-4A56-BC7E-97D6C8D550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67990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45420A-4DAD-402B-942D-CB8B17D0424D}" type="datetime1">
              <a:rPr lang="en-US" smtClean="0">
                <a:solidFill>
                  <a:prstClr val="black">
                    <a:tint val="75000"/>
                  </a:prstClr>
                </a:solidFill>
              </a:rPr>
              <a:t>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3436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E081FE-2271-40C0-9920-0FCD9190EC3F}" type="datetime1">
              <a:rPr lang="en-US" smtClean="0">
                <a:solidFill>
                  <a:prstClr val="black">
                    <a:tint val="75000"/>
                  </a:prstClr>
                </a:solidFill>
              </a:rPr>
              <a:t>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3100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B36FE267-4CF7-451E-8A86-3E53A1651E44}"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normAutofit/>
          </a:bodyPr>
          <a:lstStyle/>
          <a:p>
            <a:pPr>
              <a:defRPr/>
            </a:pPr>
            <a:fld id="{2A11EEDF-BA63-4ECE-BFBE-FE1BF7038577}"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C613F4C3-D5A7-482F-9AA6-44745F9649C7}"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F23C22AB-DB61-42DC-9E78-310F4E0DAAA5}"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4D85B2FD-C690-4E36-BCD8-4C5C14EECB7F}"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6C09C7A-F649-4DE8-BCD5-838849DDA59E}"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CBB2E167-CB87-4134-ACA1-26B917E4A931}" type="datetime1">
              <a:rPr lang="en-US" smtClean="0">
                <a:solidFill>
                  <a:srgbClr val="000000"/>
                </a:solidFill>
              </a:rPr>
              <a:t>10/3/2018</a:t>
            </a:fld>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E96F8FE0-4DAE-4E92-BEE5-F1336F6A333E}" type="slidenum">
              <a:rPr lang="en-US" smtClean="0">
                <a:solidFill>
                  <a:srgbClr val="000000"/>
                </a:solidFill>
              </a:rPr>
              <a:pPr>
                <a:defRPr/>
              </a:pPr>
              <a:t>‹#›</a:t>
            </a:fld>
            <a:endParaRPr lang="en-US">
              <a:solidFill>
                <a:srgbClr val="000000"/>
              </a:solidFill>
            </a:endParaRPr>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fld id="{172AEBBC-39AB-4908-A0F0-87053F920274}" type="datetime1">
              <a:rPr lang="en-US" smtClean="0">
                <a:solidFill>
                  <a:srgbClr val="000000"/>
                </a:solidFill>
              </a:rPr>
              <a:t>10/3/2018</a:t>
            </a:fld>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8F1F51AE-41AA-459A-B370-A457FF303203}" type="slidenum">
              <a:rPr lang="en-US" smtClean="0">
                <a:solidFill>
                  <a:srgbClr val="000000"/>
                </a:solidFill>
              </a:rPr>
              <a:pPr>
                <a:defRPr/>
              </a:pPr>
              <a:t>‹#›</a:t>
            </a:fld>
            <a:endParaRPr lang="en-US">
              <a:solidFill>
                <a:srgbClr val="000000"/>
              </a:solidFill>
            </a:endParaRP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fld id="{71E41C2F-8469-4CF6-A9B0-79C82328A096}" type="datetime1">
              <a:rPr lang="en-US" smtClean="0">
                <a:solidFill>
                  <a:srgbClr val="000000"/>
                </a:solidFill>
              </a:rPr>
              <a:t>10/3/2018</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83490C9A-DDEB-441E-9005-FC896747EBA2}"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32A57973-9325-4F88-8713-193AB711F039}" type="datetime1">
              <a:rPr lang="en-US" smtClean="0">
                <a:solidFill>
                  <a:srgbClr val="000000"/>
                </a:solidFill>
              </a:rPr>
              <a:t>10/3/2018</a:t>
            </a:fld>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C1DA3BDB-7FA5-4B0D-9B5F-D206C60DAAB0}"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755C7F6D-3C2C-4C18-830E-305F7BD69002}" type="datetime1">
              <a:rPr lang="en-US" smtClean="0">
                <a:solidFill>
                  <a:srgbClr val="000000"/>
                </a:solidFill>
              </a:rPr>
              <a:t>10/3/2018</a:t>
            </a:fld>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236EF75A-69CE-4360-8EB1-785FE9A11605}" type="slidenum">
              <a:rPr lang="en-US" smtClean="0">
                <a:solidFill>
                  <a:srgbClr val="000000"/>
                </a:solidFill>
              </a:rPr>
              <a:pPr>
                <a:defRPr/>
              </a:pPr>
              <a:t>‹#›</a:t>
            </a:fld>
            <a:endParaRPr lang="en-US">
              <a:solidFill>
                <a:srgbClr val="000000"/>
              </a:solidFill>
            </a:endParaRPr>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3B8D6-EE04-4B6A-B949-7C32F7E9EA6C}" type="datetime1">
              <a:rPr lang="en-US" smtClean="0">
                <a:solidFill>
                  <a:prstClr val="black">
                    <a:tint val="75000"/>
                  </a:prstClr>
                </a:solidFill>
              </a:rPr>
              <a:t>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6101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D6AF249C-0B0D-46F4-A862-9A9EC09605B6}" type="datetime1">
              <a:rPr lang="en-US" smtClean="0">
                <a:solidFill>
                  <a:srgbClr val="000000"/>
                </a:solidFill>
              </a:rPr>
              <a:t>10/3/2018</a:t>
            </a:fld>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432EC09D-7553-452C-BD08-F2E04B481BBC}" type="slidenum">
              <a:rPr lang="en-US" smtClean="0">
                <a:solidFill>
                  <a:srgbClr val="000000"/>
                </a:solidFill>
              </a:rPr>
              <a:pPr>
                <a:defRPr/>
              </a:pPr>
              <a:t>‹#›</a:t>
            </a:fld>
            <a:endParaRPr lang="en-US">
              <a:solidFill>
                <a:srgbClr val="000000"/>
              </a:solidFill>
            </a:endParaRPr>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59A5291-DAD2-44EF-9013-253A5C3A255C}"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1A3D0389-B15A-433D-BD1F-40823951C58B}"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85BB765-D21E-45BF-BDAB-5BD30266FF1B}"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558DDA61-0644-440D-AC98-8768B1BE4546}"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05E0C3D2-0CA1-4226-9A77-CB4735D8044E}"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normAutofit/>
          </a:bodyPr>
          <a:lstStyle/>
          <a:p>
            <a:pPr>
              <a:defRPr/>
            </a:pPr>
            <a:fld id="{2A11EEDF-BA63-4ECE-BFBE-FE1BF7038577}"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C246C2C0-B007-40D8-A21A-0E57AE3DC630}"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F23C22AB-DB61-42DC-9E78-310F4E0DAAA5}"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CD49E76C-61E9-4983-82B5-A11FCD18CC5B}"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6C09C7A-F649-4DE8-BCD5-838849DDA59E}"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7260E821-4BBE-4880-869A-F050BF4EF354}" type="datetime1">
              <a:rPr lang="en-US" smtClean="0">
                <a:solidFill>
                  <a:srgbClr val="000000"/>
                </a:solidFill>
              </a:rPr>
              <a:t>10/3/2018</a:t>
            </a:fld>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E96F8FE0-4DAE-4E92-BEE5-F1336F6A333E}" type="slidenum">
              <a:rPr lang="en-US" smtClean="0">
                <a:solidFill>
                  <a:srgbClr val="000000"/>
                </a:solidFill>
              </a:rPr>
              <a:pPr>
                <a:defRPr/>
              </a:pPr>
              <a:t>‹#›</a:t>
            </a:fld>
            <a:endParaRPr lang="en-US">
              <a:solidFill>
                <a:srgbClr val="000000"/>
              </a:solidFill>
            </a:endParaRPr>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fld id="{6ED7350C-8B1F-4965-9D65-F201DF017487}" type="datetime1">
              <a:rPr lang="en-US" smtClean="0">
                <a:solidFill>
                  <a:srgbClr val="000000"/>
                </a:solidFill>
              </a:rPr>
              <a:t>10/3/2018</a:t>
            </a:fld>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8F1F51AE-41AA-459A-B370-A457FF303203}" type="slidenum">
              <a:rPr lang="en-US" smtClean="0">
                <a:solidFill>
                  <a:srgbClr val="000000"/>
                </a:solidFill>
              </a:rPr>
              <a:pPr>
                <a:defRPr/>
              </a:pPr>
              <a:t>‹#›</a:t>
            </a:fld>
            <a:endParaRPr lang="en-US">
              <a:solidFill>
                <a:srgbClr val="000000"/>
              </a:solidFill>
            </a:endParaRP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fld id="{E4BF2827-5DD5-4664-86AB-8C9C9B46A783}" type="datetime1">
              <a:rPr lang="en-US" smtClean="0">
                <a:solidFill>
                  <a:srgbClr val="000000"/>
                </a:solidFill>
              </a:rPr>
              <a:t>10/3/2018</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83490C9A-DDEB-441E-9005-FC896747EBA2}"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D7DEDE40-A675-48EE-B104-605F7E64F6A9}" type="datetime1">
              <a:rPr lang="en-US" smtClean="0">
                <a:solidFill>
                  <a:srgbClr val="000000"/>
                </a:solidFill>
              </a:rPr>
              <a:t>10/3/2018</a:t>
            </a:fld>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C1DA3BDB-7FA5-4B0D-9B5F-D206C60DAAB0}"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42E13-6C16-480A-B0FC-0784C2DD435E}" type="datetime1">
              <a:rPr lang="en-US" smtClean="0">
                <a:solidFill>
                  <a:prstClr val="black">
                    <a:tint val="75000"/>
                  </a:prstClr>
                </a:solidFill>
              </a:rPr>
              <a:t>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1033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9FF83CB0-187D-48CE-9301-C05422772E69}" type="datetime1">
              <a:rPr lang="en-US" smtClean="0">
                <a:solidFill>
                  <a:srgbClr val="000000"/>
                </a:solidFill>
              </a:rPr>
              <a:t>10/3/2018</a:t>
            </a:fld>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236EF75A-69CE-4360-8EB1-785FE9A11605}" type="slidenum">
              <a:rPr lang="en-US" smtClean="0">
                <a:solidFill>
                  <a:srgbClr val="000000"/>
                </a:solidFill>
              </a:rPr>
              <a:pPr>
                <a:defRPr/>
              </a:pPr>
              <a:t>‹#›</a:t>
            </a:fld>
            <a:endParaRPr lang="en-US">
              <a:solidFill>
                <a:srgbClr val="000000"/>
              </a:solidFill>
            </a:endParaRPr>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EB169CB1-E2E1-4D84-B7E5-04B04A82E508}" type="datetime1">
              <a:rPr lang="en-US" smtClean="0">
                <a:solidFill>
                  <a:srgbClr val="000000"/>
                </a:solidFill>
              </a:rPr>
              <a:t>10/3/2018</a:t>
            </a:fld>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432EC09D-7553-452C-BD08-F2E04B481BBC}" type="slidenum">
              <a:rPr lang="en-US" smtClean="0">
                <a:solidFill>
                  <a:srgbClr val="000000"/>
                </a:solidFill>
              </a:rPr>
              <a:pPr>
                <a:defRPr/>
              </a:pPr>
              <a:t>‹#›</a:t>
            </a:fld>
            <a:endParaRPr lang="en-US">
              <a:solidFill>
                <a:srgbClr val="000000"/>
              </a:solidFill>
            </a:endParaRPr>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DA840A2-0608-4372-BBE1-FA46969F26D3}"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1A3D0389-B15A-433D-BD1F-40823951C58B}"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219EDB7-5451-4432-9113-339FE1E7BB78}"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558DDA61-0644-440D-AC98-8768B1BE4546}"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B7E1D42A-3634-483C-AFE7-C778C6AA2827}"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normAutofit/>
          </a:bodyPr>
          <a:lstStyle/>
          <a:p>
            <a:pPr>
              <a:defRPr/>
            </a:pPr>
            <a:fld id="{2A11EEDF-BA63-4ECE-BFBE-FE1BF7038577}"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93C0A5D1-FEC3-4757-8300-CB5F11CA6CE4}"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F23C22AB-DB61-42DC-9E78-310F4E0DAAA5}"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23959479-8238-4C65-8219-7628A668EF0F}"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6C09C7A-F649-4DE8-BCD5-838849DDA59E}"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D57F6AC5-E62C-4AC5-BFC1-C588B24DD3D3}" type="datetime1">
              <a:rPr lang="en-US" smtClean="0">
                <a:solidFill>
                  <a:srgbClr val="000000"/>
                </a:solidFill>
              </a:rPr>
              <a:t>10/3/2018</a:t>
            </a:fld>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E96F8FE0-4DAE-4E92-BEE5-F1336F6A333E}" type="slidenum">
              <a:rPr lang="en-US" smtClean="0">
                <a:solidFill>
                  <a:srgbClr val="000000"/>
                </a:solidFill>
              </a:rPr>
              <a:pPr>
                <a:defRPr/>
              </a:pPr>
              <a:t>‹#›</a:t>
            </a:fld>
            <a:endParaRPr lang="en-US">
              <a:solidFill>
                <a:srgbClr val="000000"/>
              </a:solidFill>
            </a:endParaRPr>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fld id="{94AB91E0-BE18-4515-89F7-2CC154F4F657}" type="datetime1">
              <a:rPr lang="en-US" smtClean="0">
                <a:solidFill>
                  <a:srgbClr val="000000"/>
                </a:solidFill>
              </a:rPr>
              <a:t>10/3/2018</a:t>
            </a:fld>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8F1F51AE-41AA-459A-B370-A457FF303203}" type="slidenum">
              <a:rPr lang="en-US" smtClean="0">
                <a:solidFill>
                  <a:srgbClr val="000000"/>
                </a:solidFill>
              </a:rPr>
              <a:pPr>
                <a:defRPr/>
              </a:pPr>
              <a:t>‹#›</a:t>
            </a:fld>
            <a:endParaRPr lang="en-US">
              <a:solidFill>
                <a:srgbClr val="000000"/>
              </a:solidFill>
            </a:endParaRP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fld id="{04A7DE95-1265-47DA-9295-58C8A9337FD4}" type="datetime1">
              <a:rPr lang="en-US" smtClean="0">
                <a:solidFill>
                  <a:srgbClr val="000000"/>
                </a:solidFill>
              </a:rPr>
              <a:t>10/3/2018</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83490C9A-DDEB-441E-9005-FC896747EBA2}"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07D0C4-7C7C-4951-8380-98C60D7584D3}" type="datetime1">
              <a:rPr lang="en-US" smtClean="0">
                <a:solidFill>
                  <a:prstClr val="black">
                    <a:tint val="75000"/>
                  </a:prstClr>
                </a:solidFill>
              </a:rPr>
              <a:t>10/3/2018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7525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995E5C8D-CB0C-4BA2-8AE2-30662C20AC76}" type="datetime1">
              <a:rPr lang="en-US" smtClean="0">
                <a:solidFill>
                  <a:srgbClr val="000000"/>
                </a:solidFill>
              </a:rPr>
              <a:t>10/3/2018</a:t>
            </a:fld>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C1DA3BDB-7FA5-4B0D-9B5F-D206C60DAAB0}"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D4587C99-2D9D-4E00-BFA6-1F20A05C6129}" type="datetime1">
              <a:rPr lang="en-US" smtClean="0">
                <a:solidFill>
                  <a:srgbClr val="000000"/>
                </a:solidFill>
              </a:rPr>
              <a:t>10/3/2018</a:t>
            </a:fld>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236EF75A-69CE-4360-8EB1-785FE9A11605}" type="slidenum">
              <a:rPr lang="en-US" smtClean="0">
                <a:solidFill>
                  <a:srgbClr val="000000"/>
                </a:solidFill>
              </a:rPr>
              <a:pPr>
                <a:defRPr/>
              </a:pPr>
              <a:t>‹#›</a:t>
            </a:fld>
            <a:endParaRPr lang="en-US">
              <a:solidFill>
                <a:srgbClr val="000000"/>
              </a:solidFill>
            </a:endParaRPr>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84AAB1FA-9FFC-43CA-972C-B0BB4CD67BC1}" type="datetime1">
              <a:rPr lang="en-US" smtClean="0">
                <a:solidFill>
                  <a:srgbClr val="000000"/>
                </a:solidFill>
              </a:rPr>
              <a:t>10/3/2018</a:t>
            </a:fld>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432EC09D-7553-452C-BD08-F2E04B481BBC}" type="slidenum">
              <a:rPr lang="en-US" smtClean="0">
                <a:solidFill>
                  <a:srgbClr val="000000"/>
                </a:solidFill>
              </a:rPr>
              <a:pPr>
                <a:defRPr/>
              </a:pPr>
              <a:t>‹#›</a:t>
            </a:fld>
            <a:endParaRPr lang="en-US">
              <a:solidFill>
                <a:srgbClr val="000000"/>
              </a:solidFill>
            </a:endParaRPr>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3DB5919-67E3-48A6-92E3-6F84F61F05A9}"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1A3D0389-B15A-433D-BD1F-40823951C58B}"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EB8D11C-6CDA-40C6-8ED0-51209A9B6AE9}"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558DDA61-0644-440D-AC98-8768B1BE4546}"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C95E3F02-09C8-4EB5-A15B-6AAFC32D29FE}"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normAutofit/>
          </a:bodyPr>
          <a:lstStyle/>
          <a:p>
            <a:pPr>
              <a:defRPr/>
            </a:pPr>
            <a:fld id="{2A11EEDF-BA63-4ECE-BFBE-FE1BF7038577}"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546B26EB-CF9B-48E7-9222-EE7EB5194346}"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F23C22AB-DB61-42DC-9E78-310F4E0DAAA5}"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F651E916-6CF6-40AF-86E5-F4130B5B89FE}"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6C09C7A-F649-4DE8-BCD5-838849DDA59E}"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D06D1572-E863-4589-ACCC-E884538D1A77}" type="datetime1">
              <a:rPr lang="en-US" smtClean="0">
                <a:solidFill>
                  <a:srgbClr val="000000"/>
                </a:solidFill>
              </a:rPr>
              <a:t>10/3/2018</a:t>
            </a:fld>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E96F8FE0-4DAE-4E92-BEE5-F1336F6A333E}" type="slidenum">
              <a:rPr lang="en-US" smtClean="0">
                <a:solidFill>
                  <a:srgbClr val="000000"/>
                </a:solidFill>
              </a:rPr>
              <a:pPr>
                <a:defRPr/>
              </a:pPr>
              <a:t>‹#›</a:t>
            </a:fld>
            <a:endParaRPr lang="en-US">
              <a:solidFill>
                <a:srgbClr val="000000"/>
              </a:solidFill>
            </a:endParaRPr>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fld id="{5295AAB8-AB20-4EC0-9B41-E3F49DF38A24}" type="datetime1">
              <a:rPr lang="en-US" smtClean="0">
                <a:solidFill>
                  <a:srgbClr val="000000"/>
                </a:solidFill>
              </a:rPr>
              <a:t>10/3/2018</a:t>
            </a:fld>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8F1F51AE-41AA-459A-B370-A457FF303203}" type="slidenum">
              <a:rPr lang="en-US" smtClean="0">
                <a:solidFill>
                  <a:srgbClr val="000000"/>
                </a:solidFill>
              </a:rPr>
              <a:pPr>
                <a:defRPr/>
              </a:pPr>
              <a:t>‹#›</a:t>
            </a:fld>
            <a:endParaRPr lang="en-US">
              <a:solidFill>
                <a:srgbClr val="000000"/>
              </a:solidFill>
            </a:endParaRP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D59ADA-797B-4DD9-902A-526E0AB83935}" type="datetime1">
              <a:rPr lang="en-US" smtClean="0">
                <a:solidFill>
                  <a:prstClr val="black">
                    <a:tint val="75000"/>
                  </a:prstClr>
                </a:solidFill>
              </a:rPr>
              <a:t>10/3/2018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98372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fld id="{3A6AEB76-D9D8-4490-8A8C-A6B47FB5AC60}" type="datetime1">
              <a:rPr lang="en-US" smtClean="0">
                <a:solidFill>
                  <a:srgbClr val="000000"/>
                </a:solidFill>
              </a:rPr>
              <a:t>10/3/2018</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83490C9A-DDEB-441E-9005-FC896747EBA2}"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EEF42D65-BC25-4EFC-8CE3-A937FA6A769A}" type="datetime1">
              <a:rPr lang="en-US" smtClean="0">
                <a:solidFill>
                  <a:srgbClr val="000000"/>
                </a:solidFill>
              </a:rPr>
              <a:t>10/3/2018</a:t>
            </a:fld>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C1DA3BDB-7FA5-4B0D-9B5F-D206C60DAAB0}"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015512CF-E853-4DB3-A4C5-99F4DCB846E0}" type="datetime1">
              <a:rPr lang="en-US" smtClean="0">
                <a:solidFill>
                  <a:srgbClr val="000000"/>
                </a:solidFill>
              </a:rPr>
              <a:t>10/3/2018</a:t>
            </a:fld>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236EF75A-69CE-4360-8EB1-785FE9A11605}" type="slidenum">
              <a:rPr lang="en-US" smtClean="0">
                <a:solidFill>
                  <a:srgbClr val="000000"/>
                </a:solidFill>
              </a:rPr>
              <a:pPr>
                <a:defRPr/>
              </a:pPr>
              <a:t>‹#›</a:t>
            </a:fld>
            <a:endParaRPr lang="en-US">
              <a:solidFill>
                <a:srgbClr val="000000"/>
              </a:solidFill>
            </a:endParaRPr>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38C86086-2A2D-4907-8592-93A538214E9F}" type="datetime1">
              <a:rPr lang="en-US" smtClean="0">
                <a:solidFill>
                  <a:srgbClr val="000000"/>
                </a:solidFill>
              </a:rPr>
              <a:t>10/3/2018</a:t>
            </a:fld>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432EC09D-7553-452C-BD08-F2E04B481BBC}" type="slidenum">
              <a:rPr lang="en-US" smtClean="0">
                <a:solidFill>
                  <a:srgbClr val="000000"/>
                </a:solidFill>
              </a:rPr>
              <a:pPr>
                <a:defRPr/>
              </a:pPr>
              <a:t>‹#›</a:t>
            </a:fld>
            <a:endParaRPr lang="en-US">
              <a:solidFill>
                <a:srgbClr val="000000"/>
              </a:solidFill>
            </a:endParaRPr>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D2F442B-3AB5-4B65-8389-70F526265D88}"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1A3D0389-B15A-433D-BD1F-40823951C58B}"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4270A44-A6DD-40A5-85DE-92AD7131E81C}"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558DDA61-0644-440D-AC98-8768B1BE4546}" type="slidenum">
              <a:rPr lang="en-US" smtClean="0">
                <a:solidFill>
                  <a:srgbClr val="000000"/>
                </a:solidFill>
              </a:rPr>
              <a:pPr>
                <a:def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23B4B0F-8671-4ECD-AD93-3495BF1E7AD5}"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normAutofit/>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DEE37A6-1E82-4068-BB88-B2303759C916}"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F482517-3AD9-402D-B89A-AF41B6CFF850}"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D84CF43-87AB-4B5D-BFC7-C9B315FEC2F2}"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F15C75-9BFA-40A1-BA42-33EFB099F821}" type="datetime1">
              <a:rPr lang="en-US" smtClean="0">
                <a:solidFill>
                  <a:prstClr val="black">
                    <a:tint val="75000"/>
                  </a:prstClr>
                </a:solidFill>
              </a:rPr>
              <a:t>10/3/2018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8388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3CBAC2C4-3333-4A81-85C4-DDBD2F85ABEF}"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235ACC03-F659-40C4-BEC1-2A84D5553360}"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75FDBC2-5FDB-4898-A4A1-0731AA1943F9}"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A100D0D-C805-4BD2-85A2-6D0B64E4740C}"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2AAAE29-F728-4BF5-A1AA-C17AA9195E20}"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2D4E52-8CFE-4207-8294-D868BA27D387}"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5028C-63D5-43EE-BA15-C83272B37BB0}"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6699107-0FBA-43ED-89E1-E6A98EDD3CFD}"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normAutofit/>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352C632-2675-4F27-AA71-A7F8D19FD381}"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3153DE3-6AFD-4FEF-8661-BCE1D49309E0}"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C0FEE-2A0C-4986-A26C-8B0DE692B63F}" type="datetime1">
              <a:rPr lang="en-US" smtClean="0">
                <a:solidFill>
                  <a:prstClr val="black">
                    <a:tint val="75000"/>
                  </a:prstClr>
                </a:solidFill>
              </a:rPr>
              <a:t>10/3/2018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2809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674C1A5-4C08-45B2-A266-580E9DC2EA99}"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DA975D7E-EB53-4318-96B6-0F406EE70A31}"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A6E5A560-D0AE-4C5D-BF7F-88EDC18F4DBF}"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28CE9A9-D87A-45F8-92EE-F5840D7DD725}"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5012C44-3742-4F25-AAA4-B6CB58357132}"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B8E8273-5D2C-403D-B95F-46176ACBE800}"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83D4DF-5A1C-44A9-8D50-2330A98B72B3}"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AC9BF-49EF-41CB-8ACA-BDF0DEE2ED06}"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213F028-4BC2-4948-B3E7-E608458CC05F}" type="datetime1">
              <a:rPr lang="en-US" smtClean="0">
                <a:solidFill>
                  <a:prstClr val="black">
                    <a:tint val="75000"/>
                  </a:prstClr>
                </a:solidFill>
              </a:rPr>
              <a:t>10/3/2018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normAutofit/>
          </a:bodyPr>
          <a:lstStyle/>
          <a:p>
            <a:fld id="{F86AC6E8-5ED1-4A56-BC7E-97D6C8D55006}"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0AECE87-2AFA-4D49-8111-DCB0D3C050E1}" type="datetime1">
              <a:rPr lang="en-US" smtClean="0">
                <a:solidFill>
                  <a:prstClr val="black">
                    <a:tint val="75000"/>
                  </a:prstClr>
                </a:solidFill>
              </a:rPr>
              <a:t>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D62D1-FCA1-467C-B54F-7CBE478CA441}" type="datetime1">
              <a:rPr lang="en-US" smtClean="0">
                <a:solidFill>
                  <a:prstClr val="black">
                    <a:tint val="75000"/>
                  </a:prstClr>
                </a:solidFill>
              </a:rPr>
              <a:t>10/3/2018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7211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A3BA818-E76B-48C6-A547-B75884D44BA0}" type="datetime1">
              <a:rPr lang="en-US" smtClean="0">
                <a:solidFill>
                  <a:prstClr val="black">
                    <a:tint val="75000"/>
                  </a:prstClr>
                </a:solidFill>
              </a:rPr>
              <a:t>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40DA598-04D3-4F62-9FD3-80C5424DF923}" type="datetime1">
              <a:rPr lang="en-US" smtClean="0">
                <a:solidFill>
                  <a:prstClr val="black">
                    <a:tint val="75000"/>
                  </a:prstClr>
                </a:solidFill>
              </a:rPr>
              <a:t>10/3/2018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25D439A6-2E59-49F1-9C1E-0D0AC9B511A2}" type="datetime1">
              <a:rPr lang="en-US" smtClean="0">
                <a:solidFill>
                  <a:prstClr val="black">
                    <a:tint val="75000"/>
                  </a:prstClr>
                </a:solidFill>
              </a:rPr>
              <a:t>10/3/2018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97D0FE83-9A7B-449E-BA94-040FC2D829D5}" type="datetime1">
              <a:rPr lang="en-US" smtClean="0">
                <a:solidFill>
                  <a:prstClr val="black">
                    <a:tint val="75000"/>
                  </a:prstClr>
                </a:solidFill>
              </a:rPr>
              <a:t>10/3/2018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E72DDF1-BC7E-4771-B7D6-F25276DE955C}" type="datetime1">
              <a:rPr lang="en-US" smtClean="0">
                <a:solidFill>
                  <a:prstClr val="black">
                    <a:tint val="75000"/>
                  </a:prstClr>
                </a:solidFill>
              </a:rPr>
              <a:t>10/3/2018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6CAF99E-9657-4DAB-BDFC-2C7500A193E2}" type="datetime1">
              <a:rPr lang="en-US" smtClean="0">
                <a:solidFill>
                  <a:prstClr val="black">
                    <a:tint val="75000"/>
                  </a:prstClr>
                </a:solidFill>
              </a:rPr>
              <a:t>10/3/2018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CD5BFE7-35E0-44F5-812E-BDBF33599C4C}" type="datetime1">
              <a:rPr lang="en-US" smtClean="0">
                <a:solidFill>
                  <a:prstClr val="black">
                    <a:tint val="75000"/>
                  </a:prstClr>
                </a:solidFill>
              </a:rPr>
              <a:t>10/3/2018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2D253B-AA54-4E87-8A0E-F5D60AEDBF92}" type="datetime1">
              <a:rPr lang="en-US" smtClean="0">
                <a:solidFill>
                  <a:prstClr val="black">
                    <a:tint val="75000"/>
                  </a:prstClr>
                </a:solidFill>
              </a:rPr>
              <a:t>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172E1-20D7-4B78-A380-244ED3C4FC27}" type="datetime1">
              <a:rPr lang="en-US" smtClean="0">
                <a:solidFill>
                  <a:prstClr val="black">
                    <a:tint val="75000"/>
                  </a:prstClr>
                </a:solidFill>
              </a:rPr>
              <a:t>10/3/2018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57DB4B-5E2E-42BC-85D7-CBDA0D8235F7}" type="datetime1">
              <a:rPr lang="en-US" smtClean="0">
                <a:solidFill>
                  <a:prstClr val="black">
                    <a:tint val="75000"/>
                  </a:prstClr>
                </a:solidFill>
              </a:rPr>
              <a:t>10/3/2018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6AC6E8-5ED1-4A56-BC7E-97D6C8D550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3410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w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w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w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wmf"/><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wmf"/><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Futura PT Book" panose="020B0502020204020303" pitchFamily="34" charset="0"/>
              </a:defRPr>
            </a:lvl1pPr>
          </a:lstStyle>
          <a:p>
            <a:fld id="{DE861D6C-D7DA-4EC3-87EC-DE055AE459CF}" type="datetime1">
              <a:rPr lang="en-US" smtClean="0">
                <a:solidFill>
                  <a:prstClr val="black">
                    <a:tint val="75000"/>
                  </a:prstClr>
                </a:solidFill>
              </a:rPr>
              <a:t>10/3/2018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Futura PT Book" panose="020B0502020204020303"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Futura PT Book" panose="020B0502020204020303" pitchFamily="34" charset="0"/>
              </a:defRPr>
            </a:lvl1pPr>
          </a:lstStyle>
          <a:p>
            <a:fld id="{F86AC6E8-5ED1-4A56-BC7E-97D6C8D550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9503161"/>
      </p:ext>
    </p:extLst>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Futura PT Heavy" panose="020B08020202040203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utura PT Book" panose="020B05020202040203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 PT Book" panose="020B05020202040203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utura PT Book" panose="020B05020202040203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PT Book" panose="020B05020202040203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PT Book" panose="020B05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pPr fontAlgn="base">
              <a:spcBef>
                <a:spcPct val="0"/>
              </a:spcBef>
              <a:spcAft>
                <a:spcPct val="0"/>
              </a:spcAft>
              <a:defRPr/>
            </a:pPr>
            <a:fld id="{FCB673B0-E598-46E6-B16F-51DD3F41B150}"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pPr fontAlgn="base">
              <a:spcBef>
                <a:spcPct val="0"/>
              </a:spcBef>
              <a:spcAft>
                <a:spcPct val="0"/>
              </a:spcAft>
              <a:defRPr/>
            </a:pPr>
            <a:fld id="{C8574335-3183-4AB4-A167-B8A7732D26A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cSld>
  <p:clrMap bg1="dk1" tx1="lt1" bg2="dk2" tx2="lt2" accent1="accent1" accent2="accent2" accent3="accent3" accent4="accent4" accent5="accent5" accent6="accent6" hlink="hlink" folHlink="folHlink"/>
  <p:sldLayoutIdLst>
    <p:sldLayoutId id="2147484454" r:id="rId1"/>
    <p:sldLayoutId id="2147484455" r:id="rId2"/>
    <p:sldLayoutId id="2147484456" r:id="rId3"/>
    <p:sldLayoutId id="2147484457" r:id="rId4"/>
    <p:sldLayoutId id="2147484458" r:id="rId5"/>
    <p:sldLayoutId id="2147484459" r:id="rId6"/>
    <p:sldLayoutId id="2147484460" r:id="rId7"/>
    <p:sldLayoutId id="2147484461" r:id="rId8"/>
    <p:sldLayoutId id="2147484462" r:id="rId9"/>
    <p:sldLayoutId id="2147484463" r:id="rId10"/>
    <p:sldLayoutId id="2147484464"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pPr fontAlgn="base">
              <a:spcBef>
                <a:spcPct val="0"/>
              </a:spcBef>
              <a:spcAft>
                <a:spcPct val="0"/>
              </a:spcAft>
              <a:defRPr/>
            </a:pPr>
            <a:fld id="{5791031A-E845-4239-8E6F-3758053E5189}"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pPr fontAlgn="base">
              <a:spcBef>
                <a:spcPct val="0"/>
              </a:spcBef>
              <a:spcAft>
                <a:spcPct val="0"/>
              </a:spcAft>
              <a:defRPr/>
            </a:pPr>
            <a:fld id="{C8574335-3183-4AB4-A167-B8A7732D26A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cSld>
  <p:clrMap bg1="dk1" tx1="lt1" bg2="dk2" tx2="lt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pPr fontAlgn="base">
              <a:spcBef>
                <a:spcPct val="0"/>
              </a:spcBef>
              <a:spcAft>
                <a:spcPct val="0"/>
              </a:spcAft>
              <a:defRPr/>
            </a:pPr>
            <a:fld id="{54160418-45FF-40AE-AAD8-37E423C9DED2}"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pPr fontAlgn="base">
              <a:spcBef>
                <a:spcPct val="0"/>
              </a:spcBef>
              <a:spcAft>
                <a:spcPct val="0"/>
              </a:spcAft>
              <a:defRPr/>
            </a:pPr>
            <a:fld id="{C8574335-3183-4AB4-A167-B8A7732D26A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cSld>
  <p:clrMap bg1="dk1" tx1="lt1" bg2="dk2" tx2="lt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23" r:id="rId10"/>
    <p:sldLayoutId id="2147484524"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pPr fontAlgn="base">
              <a:spcBef>
                <a:spcPct val="0"/>
              </a:spcBef>
              <a:spcAft>
                <a:spcPct val="0"/>
              </a:spcAft>
              <a:defRPr/>
            </a:pPr>
            <a:fld id="{A41DBD39-AD0C-43B9-8F36-82049464EFA0}" type="datetime1">
              <a:rPr lang="en-US" smtClean="0">
                <a:solidFill>
                  <a:srgbClr val="000000"/>
                </a:solidFill>
              </a:rPr>
              <a:t>10/3/2018</a:t>
            </a:fld>
            <a:endParaRPr lang="en-US">
              <a:solidFill>
                <a:srgbClr val="000000"/>
              </a:solidFill>
            </a:endParaRP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pPr fontAlgn="base">
              <a:spcBef>
                <a:spcPct val="0"/>
              </a:spcBef>
              <a:spcAft>
                <a:spcPct val="0"/>
              </a:spcAft>
              <a:defRPr/>
            </a:pPr>
            <a:fld id="{C8574335-3183-4AB4-A167-B8A7732D26A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cSld>
  <p:clrMap bg1="dk1" tx1="lt1" bg2="dk2" tx2="lt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2EE5B1B3-2CBE-416C-A2E6-1B462A354667}"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 bg1="dk1" tx1="lt1" bg2="dk2" tx2="lt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08A1D2A4-F264-4001-9C7E-B66A0513B02E}" type="datetime1">
              <a:rPr lang="en-US" smtClean="0">
                <a:solidFill>
                  <a:prstClr val="black">
                    <a:lumMod val="65000"/>
                    <a:lumOff val="35000"/>
                  </a:prstClr>
                </a:solidFill>
              </a:rPr>
              <a:t>10/3/2018</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95C77C80-E7C7-4FDB-AB01-270B8CF02EC9}"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 bg1="dk1" tx1="lt1" bg2="dk2" tx2="lt2" accent1="accent1" accent2="accent2" accent3="accent3" accent4="accent4" accent5="accent5" accent6="accent6" hlink="hlink" folHlink="folHlink"/>
  <p:sldLayoutIdLst>
    <p:sldLayoutId id="2147484562" r:id="rId1"/>
    <p:sldLayoutId id="2147484563" r:id="rId2"/>
    <p:sldLayoutId id="2147484564" r:id="rId3"/>
    <p:sldLayoutId id="2147484565" r:id="rId4"/>
    <p:sldLayoutId id="2147484566" r:id="rId5"/>
    <p:sldLayoutId id="2147484567" r:id="rId6"/>
    <p:sldLayoutId id="2147484568" r:id="rId7"/>
    <p:sldLayoutId id="2147484569" r:id="rId8"/>
    <p:sldLayoutId id="2147484570" r:id="rId9"/>
    <p:sldLayoutId id="2147484571" r:id="rId10"/>
    <p:sldLayoutId id="2147484572"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4DCC4056-EBF3-49C6-A29C-CE0DD462344C}" type="datetime1">
              <a:rPr lang="en-US" smtClean="0">
                <a:solidFill>
                  <a:prstClr val="black">
                    <a:tint val="75000"/>
                  </a:prstClr>
                </a:solidFill>
              </a:rPr>
              <a:t>10/3/2018</a:t>
            </a:fld>
            <a:endParaRPr lang="en-US" dirty="0">
              <a:solidFill>
                <a:prstClr val="black">
                  <a:tint val="75000"/>
                </a:prstClr>
              </a:solidFill>
            </a:endParaRP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F86AC6E8-5ED1-4A56-BC7E-97D6C8D55006}" type="slidenum">
              <a:rPr lang="en-US" smtClean="0">
                <a:solidFill>
                  <a:prstClr val="black">
                    <a:tint val="75000"/>
                  </a:prstClr>
                </a:solidFill>
              </a:rPr>
              <a:pPr/>
              <a:t>‹#›</a:t>
            </a:fld>
            <a:endParaRPr lang="en-US" dirty="0">
              <a:solidFill>
                <a:prstClr val="black">
                  <a:tint val="75000"/>
                </a:prstClr>
              </a:solidFill>
            </a:endParaRPr>
          </a:p>
        </p:txBody>
      </p:sp>
    </p:spTree>
  </p:cSld>
  <p:clrMap bg1="dk1" tx1="lt1" bg2="dk2" tx2="lt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4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hyperlink" Target="https://www.justice.gov/eoir/recognition-accreditation-roster-reports" TargetMode="External"/><Relationship Id="rId2" Type="http://schemas.openxmlformats.org/officeDocument/2006/relationships/notesSlide" Target="../notesSlides/notesSlide6.xml"/><Relationship Id="rId1" Type="http://schemas.openxmlformats.org/officeDocument/2006/relationships/slideLayout" Target="../slideLayouts/slideLayout79.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hyperlink" Target="http://isb.idaho.gov/licensing/attorney_roster.cf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2590800"/>
            <a:ext cx="6400800" cy="1384995"/>
          </a:xfrm>
          <a:prstGeom prst="rect">
            <a:avLst/>
          </a:prstGeom>
        </p:spPr>
        <p:txBody>
          <a:bodyPr wrap="square">
            <a:spAutoFit/>
          </a:bodyPr>
          <a:lstStyle/>
          <a:p>
            <a:pPr algn="ctr"/>
            <a:r>
              <a:rPr lang="en-US" sz="2800" dirty="0">
                <a:solidFill>
                  <a:schemeClr val="accent1"/>
                </a:solidFill>
              </a:rPr>
              <a:t>Presented </a:t>
            </a:r>
            <a:r>
              <a:rPr lang="en-US" sz="2800" dirty="0" smtClean="0">
                <a:solidFill>
                  <a:schemeClr val="accent1"/>
                </a:solidFill>
              </a:rPr>
              <a:t>By:</a:t>
            </a:r>
            <a:endParaRPr lang="en-US" sz="2800" dirty="0">
              <a:solidFill>
                <a:schemeClr val="accent1"/>
              </a:solidFill>
            </a:endParaRPr>
          </a:p>
          <a:p>
            <a:pPr algn="ctr"/>
            <a:r>
              <a:rPr lang="en-US" sz="2800" dirty="0">
                <a:solidFill>
                  <a:schemeClr val="accent1"/>
                </a:solidFill>
              </a:rPr>
              <a:t>Catholic Charities of Idaho</a:t>
            </a:r>
          </a:p>
          <a:p>
            <a:pPr algn="ctr"/>
            <a:r>
              <a:rPr lang="en-US" sz="2800" dirty="0">
                <a:solidFill>
                  <a:schemeClr val="accent1"/>
                </a:solidFill>
              </a:rPr>
              <a:t>Immigration Legal Services Program </a:t>
            </a:r>
          </a:p>
        </p:txBody>
      </p:sp>
      <p:sp>
        <p:nvSpPr>
          <p:cNvPr id="4" name="Title 3"/>
          <p:cNvSpPr>
            <a:spLocks noGrp="1"/>
          </p:cNvSpPr>
          <p:nvPr>
            <p:ph type="title"/>
          </p:nvPr>
        </p:nvSpPr>
        <p:spPr>
          <a:xfrm>
            <a:off x="533400" y="762000"/>
            <a:ext cx="8305800" cy="1295400"/>
          </a:xfrm>
        </p:spPr>
        <p:txBody>
          <a:bodyPr>
            <a:noAutofit/>
          </a:bodyPr>
          <a:lstStyle/>
          <a:p>
            <a:pPr algn="ctr"/>
            <a:r>
              <a:rPr lang="en-US" sz="4400" b="1" dirty="0" smtClean="0"/>
              <a:t>Immigration 2017</a:t>
            </a:r>
            <a:br>
              <a:rPr lang="en-US" sz="4400" b="1" dirty="0" smtClean="0"/>
            </a:br>
            <a:r>
              <a:rPr lang="en-US" sz="4400" b="1" dirty="0" smtClean="0"/>
              <a:t>Stay Informed </a:t>
            </a:r>
            <a:endParaRPr lang="en-US" sz="4400" b="1" dirty="0"/>
          </a:p>
        </p:txBody>
      </p:sp>
      <p:sp>
        <p:nvSpPr>
          <p:cNvPr id="2" name="Slide Number Placeholder 1"/>
          <p:cNvSpPr>
            <a:spLocks noGrp="1"/>
          </p:cNvSpPr>
          <p:nvPr>
            <p:ph type="sldNum" sz="quarter" idx="12"/>
          </p:nvPr>
        </p:nvSpPr>
        <p:spPr/>
        <p:txBody>
          <a:bodyPr/>
          <a:lstStyle/>
          <a:p>
            <a:fld id="{F86AC6E8-5ED1-4A56-BC7E-97D6C8D55006}"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1437360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immigration ma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443" y="152400"/>
            <a:ext cx="6172200" cy="65836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86AC6E8-5ED1-4A56-BC7E-97D6C8D55006}"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3589748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Categories of persons in the </a:t>
            </a:r>
            <a:r>
              <a:rPr lang="en-US" dirty="0" err="1" smtClean="0"/>
              <a:t>U.s.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United States Citizens (USC’s)</a:t>
            </a:r>
          </a:p>
          <a:p>
            <a:pPr lvl="1"/>
            <a:r>
              <a:rPr lang="en-US" dirty="0" smtClean="0"/>
              <a:t>By birth in the U.S. or to the U.S. parent</a:t>
            </a:r>
          </a:p>
          <a:p>
            <a:pPr lvl="1"/>
            <a:r>
              <a:rPr lang="en-US" dirty="0" smtClean="0"/>
              <a:t>By Naturalization or parent’s naturalization</a:t>
            </a:r>
          </a:p>
          <a:p>
            <a:pPr lvl="1"/>
            <a:endParaRPr lang="en-US" dirty="0"/>
          </a:p>
          <a:p>
            <a:r>
              <a:rPr lang="en-US" b="1" dirty="0" smtClean="0"/>
              <a:t>Immigrants</a:t>
            </a:r>
          </a:p>
          <a:p>
            <a:pPr lvl="1"/>
            <a:r>
              <a:rPr lang="en-US" dirty="0" smtClean="0"/>
              <a:t>Lawful Permanent Residents (Green Card holders)</a:t>
            </a:r>
          </a:p>
          <a:p>
            <a:pPr marL="468630" lvl="1" indent="0">
              <a:buNone/>
            </a:pPr>
            <a:endParaRPr lang="en-US" dirty="0" smtClean="0"/>
          </a:p>
          <a:p>
            <a:r>
              <a:rPr lang="en-US" b="1" dirty="0" smtClean="0"/>
              <a:t>Nonimmigrants</a:t>
            </a:r>
          </a:p>
          <a:p>
            <a:pPr lvl="1"/>
            <a:r>
              <a:rPr lang="en-US" dirty="0" smtClean="0"/>
              <a:t>Asylees and Refugees</a:t>
            </a:r>
          </a:p>
          <a:p>
            <a:pPr lvl="1"/>
            <a:r>
              <a:rPr lang="en-US" dirty="0" smtClean="0"/>
              <a:t>Tourists, Students, U and T visa holders, and other temporary stay visas</a:t>
            </a:r>
          </a:p>
          <a:p>
            <a:pPr lvl="1"/>
            <a:r>
              <a:rPr lang="en-US" dirty="0" smtClean="0"/>
              <a:t>Persons here without authorization through unlawful entry or overstay of nonimmigrant status.</a:t>
            </a:r>
          </a:p>
        </p:txBody>
      </p:sp>
      <p:sp>
        <p:nvSpPr>
          <p:cNvPr id="4" name="Slide Number Placeholder 3"/>
          <p:cNvSpPr>
            <a:spLocks noGrp="1"/>
          </p:cNvSpPr>
          <p:nvPr>
            <p:ph type="sldNum" sz="quarter" idx="12"/>
          </p:nvPr>
        </p:nvSpPr>
        <p:spPr/>
        <p:txBody>
          <a:bodyPr/>
          <a:lstStyle/>
          <a:p>
            <a:pPr>
              <a:defRPr/>
            </a:pPr>
            <a:fld id="{F23C22AB-DB61-42DC-9E78-310F4E0DAAA5}"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12132961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USC’s and </a:t>
            </a:r>
            <a:r>
              <a:rPr lang="en-US" dirty="0" err="1" smtClean="0"/>
              <a:t>lpr’s</a:t>
            </a:r>
            <a:endParaRPr lang="en-US" dirty="0"/>
          </a:p>
        </p:txBody>
      </p:sp>
      <p:sp>
        <p:nvSpPr>
          <p:cNvPr id="3" name="Text Placeholder 2"/>
          <p:cNvSpPr>
            <a:spLocks noGrp="1"/>
          </p:cNvSpPr>
          <p:nvPr>
            <p:ph type="body" idx="1"/>
          </p:nvPr>
        </p:nvSpPr>
        <p:spPr/>
        <p:txBody>
          <a:bodyPr/>
          <a:lstStyle/>
          <a:p>
            <a:r>
              <a:rPr lang="en-US" b="1" dirty="0" smtClean="0">
                <a:solidFill>
                  <a:schemeClr val="tx1"/>
                </a:solidFill>
              </a:rPr>
              <a:t>United States Citizens</a:t>
            </a:r>
            <a:endParaRPr lang="en-US" b="1" dirty="0">
              <a:solidFill>
                <a:schemeClr val="tx1"/>
              </a:solidFill>
            </a:endParaRPr>
          </a:p>
        </p:txBody>
      </p:sp>
      <p:sp>
        <p:nvSpPr>
          <p:cNvPr id="4" name="Text Placeholder 3"/>
          <p:cNvSpPr>
            <a:spLocks noGrp="1"/>
          </p:cNvSpPr>
          <p:nvPr>
            <p:ph type="body" sz="quarter" idx="3"/>
          </p:nvPr>
        </p:nvSpPr>
        <p:spPr/>
        <p:txBody>
          <a:bodyPr/>
          <a:lstStyle/>
          <a:p>
            <a:r>
              <a:rPr lang="en-US" b="1" dirty="0" smtClean="0">
                <a:solidFill>
                  <a:schemeClr val="tx1"/>
                </a:solidFill>
              </a:rPr>
              <a:t>Legal Permanent Residents</a:t>
            </a:r>
            <a:endParaRPr lang="en-US" b="1" dirty="0">
              <a:solidFill>
                <a:schemeClr val="tx1"/>
              </a:solidFill>
            </a:endParaRPr>
          </a:p>
        </p:txBody>
      </p:sp>
      <p:sp>
        <p:nvSpPr>
          <p:cNvPr id="5" name="Content Placeholder 4"/>
          <p:cNvSpPr>
            <a:spLocks noGrp="1"/>
          </p:cNvSpPr>
          <p:nvPr>
            <p:ph sz="quarter" idx="13"/>
          </p:nvPr>
        </p:nvSpPr>
        <p:spPr/>
        <p:txBody>
          <a:bodyPr/>
          <a:lstStyle/>
          <a:p>
            <a:r>
              <a:rPr lang="en-US" dirty="0" smtClean="0"/>
              <a:t>Can Vote!</a:t>
            </a:r>
          </a:p>
          <a:p>
            <a:r>
              <a:rPr lang="en-US" dirty="0" smtClean="0"/>
              <a:t>Can live outside of the U.S.</a:t>
            </a:r>
          </a:p>
          <a:p>
            <a:r>
              <a:rPr lang="en-US" dirty="0" smtClean="0"/>
              <a:t>Cannot be Deported</a:t>
            </a:r>
          </a:p>
          <a:p>
            <a:r>
              <a:rPr lang="en-US" dirty="0" smtClean="0"/>
              <a:t>Can petition for Spouse, Parents, Children (Unmarried, under 21), Adult Sons and Daughters (married or 21 or older), and Siblings.</a:t>
            </a:r>
          </a:p>
        </p:txBody>
      </p:sp>
      <p:sp>
        <p:nvSpPr>
          <p:cNvPr id="6" name="Content Placeholder 5"/>
          <p:cNvSpPr>
            <a:spLocks noGrp="1"/>
          </p:cNvSpPr>
          <p:nvPr>
            <p:ph sz="quarter" idx="14"/>
          </p:nvPr>
        </p:nvSpPr>
        <p:spPr/>
        <p:txBody>
          <a:bodyPr/>
          <a:lstStyle/>
          <a:p>
            <a:r>
              <a:rPr lang="en-US" dirty="0" smtClean="0"/>
              <a:t>Cannot Vote</a:t>
            </a:r>
          </a:p>
          <a:p>
            <a:r>
              <a:rPr lang="en-US" dirty="0" smtClean="0"/>
              <a:t>Must live within the U.S. at least 6 months out of every year to retain residency (with exceptions)</a:t>
            </a:r>
          </a:p>
          <a:p>
            <a:r>
              <a:rPr lang="en-US" dirty="0" smtClean="0"/>
              <a:t>Can be Deported</a:t>
            </a:r>
          </a:p>
          <a:p>
            <a:r>
              <a:rPr lang="en-US" dirty="0" smtClean="0"/>
              <a:t>Can only petition for Spouse or Unmarried Children</a:t>
            </a:r>
            <a:endParaRPr lang="en-US" dirty="0"/>
          </a:p>
        </p:txBody>
      </p:sp>
      <p:sp>
        <p:nvSpPr>
          <p:cNvPr id="7" name="Slide Number Placeholder 6"/>
          <p:cNvSpPr>
            <a:spLocks noGrp="1"/>
          </p:cNvSpPr>
          <p:nvPr>
            <p:ph type="sldNum" sz="quarter" idx="12"/>
          </p:nvPr>
        </p:nvSpPr>
        <p:spPr/>
        <p:txBody>
          <a:bodyPr/>
          <a:lstStyle/>
          <a:p>
            <a:pPr>
              <a:defRPr/>
            </a:pPr>
            <a:fld id="{8F1F51AE-41AA-459A-B370-A457FF303203}"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36999738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en-US" sz="2800" dirty="0" smtClean="0"/>
              <a:t>What Is The Difference </a:t>
            </a:r>
            <a:br>
              <a:rPr lang="en-US" altLang="en-US" sz="2800" dirty="0" smtClean="0"/>
            </a:br>
            <a:r>
              <a:rPr lang="en-US" altLang="en-US" sz="2800" dirty="0" smtClean="0"/>
              <a:t>Between a Refugee and an </a:t>
            </a:r>
            <a:r>
              <a:rPr lang="en-US" altLang="en-US" sz="2800" dirty="0" err="1" smtClean="0"/>
              <a:t>Asylee</a:t>
            </a:r>
            <a:r>
              <a:rPr lang="en-US" altLang="en-US" sz="2800" dirty="0" smtClean="0"/>
              <a:t>?</a:t>
            </a:r>
          </a:p>
        </p:txBody>
      </p:sp>
      <p:sp>
        <p:nvSpPr>
          <p:cNvPr id="15363" name="Rectangle 3"/>
          <p:cNvSpPr>
            <a:spLocks noGrp="1" noChangeArrowheads="1"/>
          </p:cNvSpPr>
          <p:nvPr>
            <p:ph sz="quarter" idx="13"/>
          </p:nvPr>
        </p:nvSpPr>
        <p:spPr/>
        <p:txBody>
          <a:bodyPr/>
          <a:lstStyle/>
          <a:p>
            <a:pPr eaLnBrk="1" hangingPunct="1">
              <a:lnSpc>
                <a:spcPct val="90000"/>
              </a:lnSpc>
            </a:pPr>
            <a:r>
              <a:rPr lang="en-US" altLang="en-US" sz="2400" dirty="0" smtClean="0">
                <a:latin typeface="Gill Sans MT" pitchFamily="34" charset="0"/>
              </a:rPr>
              <a:t>A refugee receives permission to come to the U.S. from </a:t>
            </a:r>
            <a:r>
              <a:rPr lang="en-US" altLang="en-US" sz="2400" dirty="0" smtClean="0">
                <a:solidFill>
                  <a:schemeClr val="accent1"/>
                </a:solidFill>
                <a:latin typeface="Gill Sans MT" pitchFamily="34" charset="0"/>
              </a:rPr>
              <a:t>outside</a:t>
            </a:r>
            <a:r>
              <a:rPr lang="en-US" altLang="en-US" sz="2400" dirty="0" smtClean="0">
                <a:latin typeface="Gill Sans MT" pitchFamily="34" charset="0"/>
              </a:rPr>
              <a:t> of the country.</a:t>
            </a:r>
          </a:p>
          <a:p>
            <a:pPr eaLnBrk="1" hangingPunct="1">
              <a:lnSpc>
                <a:spcPct val="90000"/>
              </a:lnSpc>
            </a:pPr>
            <a:r>
              <a:rPr lang="en-US" altLang="en-US" sz="2400" dirty="0" smtClean="0">
                <a:latin typeface="Gill Sans MT" pitchFamily="34" charset="0"/>
              </a:rPr>
              <a:t>Refugees are resettled with the help of a refugee resettlement agency.</a:t>
            </a:r>
          </a:p>
        </p:txBody>
      </p:sp>
      <p:sp>
        <p:nvSpPr>
          <p:cNvPr id="15364" name="Rectangle 4"/>
          <p:cNvSpPr>
            <a:spLocks noGrp="1" noChangeArrowheads="1"/>
          </p:cNvSpPr>
          <p:nvPr>
            <p:ph sz="quarter" idx="14"/>
          </p:nvPr>
        </p:nvSpPr>
        <p:spPr/>
        <p:txBody>
          <a:bodyPr/>
          <a:lstStyle/>
          <a:p>
            <a:pPr eaLnBrk="1" hangingPunct="1"/>
            <a:r>
              <a:rPr lang="en-US" altLang="en-US" sz="2400" dirty="0" smtClean="0">
                <a:latin typeface="Gill Sans MT" pitchFamily="34" charset="0"/>
              </a:rPr>
              <a:t>An </a:t>
            </a:r>
            <a:r>
              <a:rPr lang="en-US" altLang="en-US" sz="2400" dirty="0" err="1" smtClean="0">
                <a:latin typeface="Gill Sans MT" pitchFamily="34" charset="0"/>
              </a:rPr>
              <a:t>asylee</a:t>
            </a:r>
            <a:r>
              <a:rPr lang="en-US" altLang="en-US" sz="2400" dirty="0" smtClean="0">
                <a:latin typeface="Gill Sans MT" pitchFamily="34" charset="0"/>
              </a:rPr>
              <a:t> is </a:t>
            </a:r>
            <a:r>
              <a:rPr lang="en-US" altLang="en-US" sz="2400" dirty="0" smtClean="0">
                <a:solidFill>
                  <a:schemeClr val="accent1"/>
                </a:solidFill>
                <a:latin typeface="Gill Sans MT" pitchFamily="34" charset="0"/>
              </a:rPr>
              <a:t>already in </a:t>
            </a:r>
            <a:r>
              <a:rPr lang="en-US" altLang="en-US" sz="2400" dirty="0" smtClean="0">
                <a:latin typeface="Gill Sans MT" pitchFamily="34" charset="0"/>
              </a:rPr>
              <a:t>the U.S. when s/he applies for protection.</a:t>
            </a:r>
          </a:p>
          <a:p>
            <a:pPr eaLnBrk="1" hangingPunct="1"/>
            <a:r>
              <a:rPr lang="en-US" altLang="en-US" sz="2400" dirty="0" smtClean="0">
                <a:latin typeface="Gill Sans MT" pitchFamily="34" charset="0"/>
              </a:rPr>
              <a:t>Asylees have to prove that they have reason to fear persecution in their home country.  </a:t>
            </a:r>
          </a:p>
        </p:txBody>
      </p:sp>
      <p:sp>
        <p:nvSpPr>
          <p:cNvPr id="2" name="Slide Number Placeholder 1"/>
          <p:cNvSpPr>
            <a:spLocks noGrp="1"/>
          </p:cNvSpPr>
          <p:nvPr>
            <p:ph type="sldNum" sz="quarter" idx="12"/>
          </p:nvPr>
        </p:nvSpPr>
        <p:spPr/>
        <p:txBody>
          <a:bodyPr/>
          <a:lstStyle/>
          <a:p>
            <a:pPr>
              <a:defRPr/>
            </a:pPr>
            <a:fld id="{E96F8FE0-4DAE-4E92-BEE5-F1336F6A333E}"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28087934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dissolve">
                                      <p:cBhvr>
                                        <p:cTn id="7" dur="500"/>
                                        <p:tgtEl>
                                          <p:spTgt spid="97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228600" y="533400"/>
            <a:ext cx="8610600" cy="838200"/>
          </a:xfrm>
        </p:spPr>
        <p:txBody>
          <a:bodyPr>
            <a:normAutofit fontScale="90000"/>
          </a:bodyPr>
          <a:lstStyle/>
          <a:p>
            <a:pPr eaLnBrk="1" hangingPunct="1"/>
            <a:r>
              <a:rPr lang="en-US" altLang="en-US" sz="2800" b="1" dirty="0" smtClean="0"/>
              <a:t>A Note About Family Reunification - The WAIT</a:t>
            </a:r>
          </a:p>
        </p:txBody>
      </p:sp>
      <p:sp>
        <p:nvSpPr>
          <p:cNvPr id="20483" name="Rectangle 6"/>
          <p:cNvSpPr>
            <a:spLocks noGrp="1" noChangeArrowheads="1"/>
          </p:cNvSpPr>
          <p:nvPr>
            <p:ph sz="quarter" idx="13"/>
          </p:nvPr>
        </p:nvSpPr>
        <p:spPr>
          <a:xfrm>
            <a:off x="457200" y="1524000"/>
            <a:ext cx="3657600" cy="3048000"/>
          </a:xfrm>
        </p:spPr>
        <p:txBody>
          <a:bodyPr>
            <a:normAutofit/>
          </a:bodyPr>
          <a:lstStyle/>
          <a:p>
            <a:pPr eaLnBrk="1" hangingPunct="1">
              <a:lnSpc>
                <a:spcPct val="80000"/>
              </a:lnSpc>
            </a:pPr>
            <a:r>
              <a:rPr lang="en-US" altLang="en-US" dirty="0" smtClean="0">
                <a:latin typeface="Gill Sans MT" pitchFamily="34" charset="0"/>
              </a:rPr>
              <a:t>The length of the wait will depend on:</a:t>
            </a:r>
          </a:p>
          <a:p>
            <a:pPr lvl="1" eaLnBrk="1" hangingPunct="1">
              <a:lnSpc>
                <a:spcPct val="80000"/>
              </a:lnSpc>
            </a:pPr>
            <a:r>
              <a:rPr lang="en-US" altLang="en-US" sz="2000" dirty="0" smtClean="0">
                <a:latin typeface="Gill Sans MT" pitchFamily="34" charset="0"/>
              </a:rPr>
              <a:t>Whether the sponsor is a citizen or Lawful Permanent Resident</a:t>
            </a:r>
          </a:p>
          <a:p>
            <a:pPr lvl="1" eaLnBrk="1" hangingPunct="1">
              <a:lnSpc>
                <a:spcPct val="80000"/>
              </a:lnSpc>
            </a:pPr>
            <a:r>
              <a:rPr lang="en-US" altLang="en-US" sz="2000" dirty="0" smtClean="0">
                <a:latin typeface="Gill Sans MT" pitchFamily="34" charset="0"/>
              </a:rPr>
              <a:t>What country the relative is from</a:t>
            </a:r>
          </a:p>
          <a:p>
            <a:pPr lvl="1" eaLnBrk="1" hangingPunct="1">
              <a:lnSpc>
                <a:spcPct val="80000"/>
              </a:lnSpc>
            </a:pPr>
            <a:r>
              <a:rPr lang="en-US" altLang="en-US" sz="2000" dirty="0" smtClean="0">
                <a:latin typeface="Gill Sans MT" pitchFamily="34" charset="0"/>
              </a:rPr>
              <a:t>Type of relationship (ex: spouse comes sooner than a brother)</a:t>
            </a:r>
          </a:p>
        </p:txBody>
      </p:sp>
      <p:pic>
        <p:nvPicPr>
          <p:cNvPr id="20484" name="Picture 7" descr="wait in 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1447800"/>
            <a:ext cx="3581400" cy="29636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4" name="Rectangle 28"/>
          <p:cNvSpPr>
            <a:spLocks noChangeArrowheads="1"/>
          </p:cNvSpPr>
          <p:nvPr/>
        </p:nvSpPr>
        <p:spPr bwMode="auto">
          <a:xfrm>
            <a:off x="457200" y="4352924"/>
            <a:ext cx="396240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u="sng" dirty="0">
                <a:solidFill>
                  <a:schemeClr val="bg1"/>
                </a:solidFill>
                <a:latin typeface="Gill Sans MT" pitchFamily="34" charset="0"/>
              </a:rPr>
              <a:t>Example 1:</a:t>
            </a:r>
            <a:r>
              <a:rPr lang="en-US" altLang="en-US" dirty="0">
                <a:solidFill>
                  <a:schemeClr val="bg1"/>
                </a:solidFill>
                <a:latin typeface="Gill Sans MT" pitchFamily="34" charset="0"/>
              </a:rPr>
              <a:t> A lawful permanent resident who wants to bring her husband and 2-year-old daughter from Mexico will have to wait approximately </a:t>
            </a:r>
            <a:r>
              <a:rPr lang="en-US" altLang="en-US" dirty="0">
                <a:solidFill>
                  <a:schemeClr val="accent1"/>
                </a:solidFill>
                <a:latin typeface="Gill Sans MT" pitchFamily="34" charset="0"/>
              </a:rPr>
              <a:t>5-6 years</a:t>
            </a:r>
            <a:r>
              <a:rPr lang="en-US" altLang="en-US" dirty="0">
                <a:solidFill>
                  <a:schemeClr val="bg1"/>
                </a:solidFill>
                <a:latin typeface="Gill Sans MT" pitchFamily="34" charset="0"/>
              </a:rPr>
              <a:t>.</a:t>
            </a:r>
          </a:p>
        </p:txBody>
      </p:sp>
      <p:sp>
        <p:nvSpPr>
          <p:cNvPr id="29725" name="Rectangle 29"/>
          <p:cNvSpPr>
            <a:spLocks noChangeArrowheads="1"/>
          </p:cNvSpPr>
          <p:nvPr/>
        </p:nvSpPr>
        <p:spPr bwMode="auto">
          <a:xfrm>
            <a:off x="4419600" y="4952999"/>
            <a:ext cx="4572000"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u="sng" dirty="0">
                <a:solidFill>
                  <a:srgbClr val="000000"/>
                </a:solidFill>
                <a:latin typeface="Gill Sans MT" pitchFamily="34" charset="0"/>
              </a:rPr>
              <a:t>Example 2:</a:t>
            </a:r>
            <a:r>
              <a:rPr lang="en-US" altLang="en-US" dirty="0">
                <a:solidFill>
                  <a:srgbClr val="000000"/>
                </a:solidFill>
                <a:latin typeface="Gill Sans MT" pitchFamily="34" charset="0"/>
              </a:rPr>
              <a:t> A U.S. citizen who wants to bring his brother from the Philippines will have to wait approximately </a:t>
            </a:r>
            <a:r>
              <a:rPr lang="en-US" altLang="en-US" dirty="0">
                <a:solidFill>
                  <a:schemeClr val="accent1"/>
                </a:solidFill>
                <a:latin typeface="Gill Sans MT" pitchFamily="34" charset="0"/>
              </a:rPr>
              <a:t>23 years</a:t>
            </a:r>
            <a:r>
              <a:rPr lang="en-US" altLang="en-US" dirty="0">
                <a:solidFill>
                  <a:srgbClr val="000000"/>
                </a:solidFill>
                <a:latin typeface="Gill Sans MT" pitchFamily="34" charset="0"/>
              </a:rPr>
              <a:t>.</a:t>
            </a:r>
          </a:p>
        </p:txBody>
      </p:sp>
      <p:sp>
        <p:nvSpPr>
          <p:cNvPr id="2" name="Slide Number Placeholder 1"/>
          <p:cNvSpPr>
            <a:spLocks noGrp="1"/>
          </p:cNvSpPr>
          <p:nvPr>
            <p:ph type="sldNum" sz="quarter" idx="12"/>
          </p:nvPr>
        </p:nvSpPr>
        <p:spPr/>
        <p:txBody>
          <a:bodyPr/>
          <a:lstStyle/>
          <a:p>
            <a:pPr>
              <a:defRPr/>
            </a:pPr>
            <a:fld id="{E96F8FE0-4DAE-4E92-BEE5-F1336F6A333E}"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3421501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ssolve">
                                      <p:cBhvr>
                                        <p:cTn id="7" dur="500"/>
                                        <p:tgtEl>
                                          <p:spTgt spid="29700"/>
                                        </p:tgtEl>
                                      </p:cBhvr>
                                    </p:animEffect>
                                  </p:childTnLst>
                                </p:cTn>
                              </p:par>
                              <p:par>
                                <p:cTn id="8" presetID="8" presetClass="emph" presetSubtype="0" fill="hold" grpId="0" nodeType="withEffect">
                                  <p:stCondLst>
                                    <p:cond delay="0"/>
                                  </p:stCondLst>
                                  <p:childTnLst>
                                    <p:animRot by="21600000">
                                      <p:cBhvr>
                                        <p:cTn id="9" dur="1000" fill="hold"/>
                                        <p:tgtEl>
                                          <p:spTgt spid="29724"/>
                                        </p:tgtEl>
                                        <p:attrNameLst>
                                          <p:attrName>r</p:attrName>
                                        </p:attrNameLst>
                                      </p:cBhvr>
                                    </p:animRot>
                                  </p:childTnLst>
                                </p:cTn>
                              </p:par>
                              <p:par>
                                <p:cTn id="10" presetID="8" presetClass="emph" presetSubtype="0" fill="hold" grpId="0" nodeType="withEffect">
                                  <p:stCondLst>
                                    <p:cond delay="0"/>
                                  </p:stCondLst>
                                  <p:childTnLst>
                                    <p:animRot by="21600000">
                                      <p:cBhvr>
                                        <p:cTn id="11" dur="1000" fill="hold"/>
                                        <p:tgtEl>
                                          <p:spTgt spid="297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24" grpId="0" animBg="1"/>
      <p:bldP spid="297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 your way to a green card…</a:t>
            </a:r>
            <a:endParaRPr lang="en-US" dirty="0"/>
          </a:p>
        </p:txBody>
      </p:sp>
      <p:pic>
        <p:nvPicPr>
          <p:cNvPr id="5" name="Picture 2" descr="Image result for immigration pat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0532" y="1250043"/>
            <a:ext cx="5922936" cy="416015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F23C22AB-DB61-42DC-9E78-310F4E0DAAA5}"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9787297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Violence is…</a:t>
            </a:r>
            <a:endParaRPr lang="en-US" dirty="0"/>
          </a:p>
        </p:txBody>
      </p:sp>
      <p:sp>
        <p:nvSpPr>
          <p:cNvPr id="3" name="Content Placeholder 2"/>
          <p:cNvSpPr>
            <a:spLocks noGrp="1"/>
          </p:cNvSpPr>
          <p:nvPr>
            <p:ph idx="1"/>
          </p:nvPr>
        </p:nvSpPr>
        <p:spPr/>
        <p:txBody>
          <a:bodyPr/>
          <a:lstStyle/>
          <a:p>
            <a:r>
              <a:rPr lang="en-US" dirty="0" smtClean="0"/>
              <a:t>A pattern of behavior used to establish power and control over another person through fear and intimidation, often including the threat of use of violence.</a:t>
            </a:r>
          </a:p>
          <a:p>
            <a:r>
              <a:rPr lang="en-US" dirty="0" smtClean="0"/>
              <a:t>We use the term “child victimization” to refer to child victims of domestic violence.</a:t>
            </a:r>
          </a:p>
          <a:p>
            <a:r>
              <a:rPr lang="en-US" dirty="0" smtClean="0"/>
              <a:t>Immigration defines domestic violence as batter or extreme cruelty.</a:t>
            </a:r>
            <a:endParaRPr lang="en-US" dirty="0"/>
          </a:p>
        </p:txBody>
      </p:sp>
      <p:sp>
        <p:nvSpPr>
          <p:cNvPr id="4" name="Slide Number Placeholder 3"/>
          <p:cNvSpPr>
            <a:spLocks noGrp="1"/>
          </p:cNvSpPr>
          <p:nvPr>
            <p:ph type="sldNum" sz="quarter" idx="12"/>
          </p:nvPr>
        </p:nvSpPr>
        <p:spPr/>
        <p:txBody>
          <a:bodyPr/>
          <a:lstStyle/>
          <a:p>
            <a:pPr>
              <a:defRPr/>
            </a:pPr>
            <a:fld id="{F23C22AB-DB61-42DC-9E78-310F4E0DAAA5}"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26581552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What challenges do immigrant survivors of domestic Violence and Serious crimes often </a:t>
            </a:r>
            <a:r>
              <a:rPr lang="en-US" sz="2400" b="1" dirty="0" err="1" smtClean="0"/>
              <a:t>facE</a:t>
            </a:r>
            <a:r>
              <a:rPr lang="en-US" sz="2400" b="1" dirty="0"/>
              <a:t>?</a:t>
            </a:r>
          </a:p>
        </p:txBody>
      </p:sp>
      <p:sp>
        <p:nvSpPr>
          <p:cNvPr id="3" name="Content Placeholder 2"/>
          <p:cNvSpPr>
            <a:spLocks noGrp="1"/>
          </p:cNvSpPr>
          <p:nvPr>
            <p:ph idx="1"/>
          </p:nvPr>
        </p:nvSpPr>
        <p:spPr/>
        <p:txBody>
          <a:bodyPr/>
          <a:lstStyle/>
          <a:p>
            <a:r>
              <a:rPr lang="en-US" dirty="0" smtClean="0"/>
              <a:t>Language and Cultural Barriers</a:t>
            </a:r>
          </a:p>
          <a:p>
            <a:r>
              <a:rPr lang="en-US" dirty="0" smtClean="0"/>
              <a:t>Resources do not meet their cultural needs</a:t>
            </a:r>
          </a:p>
          <a:p>
            <a:r>
              <a:rPr lang="en-US" dirty="0" smtClean="0"/>
              <a:t>Cultural Isolation and </a:t>
            </a:r>
            <a:r>
              <a:rPr lang="en-US" dirty="0" err="1" smtClean="0"/>
              <a:t>outcasting</a:t>
            </a:r>
            <a:endParaRPr lang="en-US" dirty="0" smtClean="0"/>
          </a:p>
          <a:p>
            <a:r>
              <a:rPr lang="en-US" dirty="0" smtClean="0"/>
              <a:t>Perception of Law Enforcement and Legal System</a:t>
            </a:r>
          </a:p>
          <a:p>
            <a:r>
              <a:rPr lang="en-US" dirty="0" smtClean="0"/>
              <a:t>Fear of deportation and/or returning to their home country</a:t>
            </a:r>
          </a:p>
          <a:p>
            <a:r>
              <a:rPr lang="en-US" dirty="0" smtClean="0"/>
              <a:t>Fear of losing their children</a:t>
            </a:r>
            <a:endParaRPr lang="en-US" dirty="0"/>
          </a:p>
        </p:txBody>
      </p:sp>
      <p:sp>
        <p:nvSpPr>
          <p:cNvPr id="4" name="Slide Number Placeholder 3"/>
          <p:cNvSpPr>
            <a:spLocks noGrp="1"/>
          </p:cNvSpPr>
          <p:nvPr>
            <p:ph type="sldNum" sz="quarter" idx="12"/>
          </p:nvPr>
        </p:nvSpPr>
        <p:spPr/>
        <p:txBody>
          <a:bodyPr/>
          <a:lstStyle/>
          <a:p>
            <a:pPr>
              <a:defRPr/>
            </a:pPr>
            <a:fld id="{F23C22AB-DB61-42DC-9E78-310F4E0DAAA5}"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7062609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Arising issues:</a:t>
            </a:r>
            <a:endParaRPr lang="en-US" dirty="0"/>
          </a:p>
        </p:txBody>
      </p:sp>
      <p:sp>
        <p:nvSpPr>
          <p:cNvPr id="3" name="Content Placeholder 2"/>
          <p:cNvSpPr>
            <a:spLocks noGrp="1"/>
          </p:cNvSpPr>
          <p:nvPr>
            <p:ph idx="1"/>
          </p:nvPr>
        </p:nvSpPr>
        <p:spPr/>
        <p:txBody>
          <a:bodyPr/>
          <a:lstStyle/>
          <a:p>
            <a:r>
              <a:rPr lang="en-US" dirty="0" smtClean="0"/>
              <a:t>Congress recognized that immigration laws were being used as tools of power and control over immigrant victims of domestic violence.</a:t>
            </a:r>
          </a:p>
          <a:p>
            <a:pPr lvl="1"/>
            <a:r>
              <a:rPr lang="en-US" dirty="0" smtClean="0"/>
              <a:t>Under traditional family-based immigration laws, immigrant victims’ status often depends on their relationship to their USC or LPR abuser.</a:t>
            </a:r>
          </a:p>
          <a:p>
            <a:pPr lvl="1"/>
            <a:endParaRPr lang="en-US" dirty="0"/>
          </a:p>
          <a:p>
            <a:r>
              <a:rPr lang="en-US" dirty="0" smtClean="0"/>
              <a:t>Public Safety: Encouraging reporting and other cooperation assisted law enforcement in the investigation and prosecution of serious crimes.</a:t>
            </a:r>
          </a:p>
        </p:txBody>
      </p:sp>
      <p:sp>
        <p:nvSpPr>
          <p:cNvPr id="4" name="Slide Number Placeholder 3"/>
          <p:cNvSpPr>
            <a:spLocks noGrp="1"/>
          </p:cNvSpPr>
          <p:nvPr>
            <p:ph type="sldNum" sz="quarter" idx="12"/>
          </p:nvPr>
        </p:nvSpPr>
        <p:spPr/>
        <p:txBody>
          <a:bodyPr/>
          <a:lstStyle/>
          <a:p>
            <a:pPr>
              <a:defRPr/>
            </a:pPr>
            <a:fld id="{F23C22AB-DB61-42DC-9E78-310F4E0DAAA5}"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9842225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OPTIONS FOR Victims of</a:t>
            </a:r>
            <a:br>
              <a:rPr lang="en-US" dirty="0" smtClean="0"/>
            </a:br>
            <a:r>
              <a:rPr lang="en-US" dirty="0" smtClean="0"/>
              <a:t>Domestic Violence/Other Crimes</a:t>
            </a:r>
            <a:endParaRPr lang="en-US" dirty="0"/>
          </a:p>
        </p:txBody>
      </p:sp>
      <p:sp>
        <p:nvSpPr>
          <p:cNvPr id="5" name="Slide Number Placeholder 4"/>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19</a:t>
            </a:fld>
            <a:endParaRPr lang="en-US">
              <a:solidFill>
                <a:prstClr val="black">
                  <a:lumMod val="65000"/>
                  <a:lumOff val="35000"/>
                </a:prstClr>
              </a:solidFill>
            </a:endParaRPr>
          </a:p>
        </p:txBody>
      </p:sp>
      <p:sp>
        <p:nvSpPr>
          <p:cNvPr id="8" name="Content Placeholder 7"/>
          <p:cNvSpPr>
            <a:spLocks noGrp="1"/>
          </p:cNvSpPr>
          <p:nvPr>
            <p:ph sz="quarter" idx="13"/>
          </p:nvPr>
        </p:nvSpPr>
        <p:spPr/>
        <p:txBody>
          <a:bodyPr/>
          <a:lstStyle/>
          <a:p>
            <a:r>
              <a:rPr lang="en-US" dirty="0" smtClean="0"/>
              <a:t>VAWA: The spouse, child, or parent of a LPR or USC who is battered or subject to extreme cruelty may file a self-petition independently of the abusive USC/LPR spouse of parent</a:t>
            </a:r>
          </a:p>
          <a:p>
            <a:pPr lvl="1"/>
            <a:r>
              <a:rPr lang="en-US" dirty="0" smtClean="0"/>
              <a:t>Ability to Adjust Status to Lawful Permanent Resident by themselves</a:t>
            </a:r>
          </a:p>
          <a:p>
            <a:pPr lvl="1"/>
            <a:r>
              <a:rPr lang="en-US" dirty="0" smtClean="0"/>
              <a:t>Children are included on parent’s self petition</a:t>
            </a:r>
          </a:p>
          <a:p>
            <a:pPr lvl="1"/>
            <a:r>
              <a:rPr lang="en-US" dirty="0" smtClean="0"/>
              <a:t>Employment Authorization</a:t>
            </a:r>
            <a:endParaRPr lang="en-US" dirty="0"/>
          </a:p>
        </p:txBody>
      </p:sp>
      <p:sp>
        <p:nvSpPr>
          <p:cNvPr id="12" name="Content Placeholder 11"/>
          <p:cNvSpPr>
            <a:spLocks noGrp="1"/>
          </p:cNvSpPr>
          <p:nvPr>
            <p:ph sz="quarter" idx="14"/>
          </p:nvPr>
        </p:nvSpPr>
        <p:spPr/>
        <p:txBody>
          <a:bodyPr/>
          <a:lstStyle/>
          <a:p>
            <a:r>
              <a:rPr lang="en-US" dirty="0" smtClean="0"/>
              <a:t>U-Visa: </a:t>
            </a:r>
            <a:r>
              <a:rPr lang="en-US" dirty="0"/>
              <a:t>Temporary Visa available to individuals who are helpful to law enforcement in the investigation/prosecution of qualifying </a:t>
            </a:r>
            <a:r>
              <a:rPr lang="en-US" dirty="0" smtClean="0"/>
              <a:t>crime.</a:t>
            </a:r>
          </a:p>
          <a:p>
            <a:pPr lvl="1"/>
            <a:r>
              <a:rPr lang="en-US" dirty="0" smtClean="0"/>
              <a:t>Nonimmigrant status in the U.S. for up to 4 years.</a:t>
            </a:r>
          </a:p>
          <a:p>
            <a:pPr lvl="1"/>
            <a:r>
              <a:rPr lang="en-US" dirty="0" smtClean="0"/>
              <a:t>Employment Authorization</a:t>
            </a:r>
          </a:p>
          <a:p>
            <a:pPr lvl="1"/>
            <a:r>
              <a:rPr lang="en-US" dirty="0" smtClean="0"/>
              <a:t>Possibility of nonimmigrant status for family members</a:t>
            </a:r>
          </a:p>
          <a:p>
            <a:pPr lvl="1"/>
            <a:r>
              <a:rPr lang="en-US" dirty="0" smtClean="0"/>
              <a:t>Possibility of applying for permanent residence.</a:t>
            </a:r>
            <a:endParaRPr lang="en-US" dirty="0"/>
          </a:p>
          <a:p>
            <a:endParaRPr lang="en-US" dirty="0"/>
          </a:p>
        </p:txBody>
      </p:sp>
      <p:pic>
        <p:nvPicPr>
          <p:cNvPr id="2053" name="Picture 5" descr="C:\Users\Terry Derden\AppData\Local\Microsoft\Windows\Temporary Internet Files\Content.IE5\M2Z09R4L\MC900350338[1].wmf"/>
          <p:cNvPicPr>
            <a:picLocks noChangeAspect="1" noChangeArrowheads="1"/>
          </p:cNvPicPr>
          <p:nvPr/>
        </p:nvPicPr>
        <p:blipFill>
          <a:blip r:embed="rId3" cstate="print"/>
          <a:srcRect/>
          <a:stretch>
            <a:fillRect/>
          </a:stretch>
        </p:blipFill>
        <p:spPr bwMode="auto">
          <a:xfrm>
            <a:off x="152400" y="4492002"/>
            <a:ext cx="914400" cy="906664"/>
          </a:xfrm>
          <a:prstGeom prst="rect">
            <a:avLst/>
          </a:prstGeom>
          <a:noFill/>
        </p:spPr>
      </p:pic>
      <p:pic>
        <p:nvPicPr>
          <p:cNvPr id="2054" name="Picture 6" descr="C:\Users\Terry Derden\AppData\Local\Microsoft\Windows\Temporary Internet Files\Content.IE5\13PGRMIN\MC900434852[1].png"/>
          <p:cNvPicPr>
            <a:picLocks noChangeAspect="1" noChangeArrowheads="1"/>
          </p:cNvPicPr>
          <p:nvPr/>
        </p:nvPicPr>
        <p:blipFill>
          <a:blip r:embed="rId4" cstate="print"/>
          <a:srcRect/>
          <a:stretch>
            <a:fillRect/>
          </a:stretch>
        </p:blipFill>
        <p:spPr bwMode="auto">
          <a:xfrm>
            <a:off x="7391400" y="4800600"/>
            <a:ext cx="1295400" cy="1295400"/>
          </a:xfrm>
          <a:prstGeom prst="rect">
            <a:avLst/>
          </a:prstGeom>
          <a:noFill/>
        </p:spPr>
      </p:pic>
    </p:spTree>
    <p:extLst>
      <p:ext uri="{BB962C8B-B14F-4D97-AF65-F5344CB8AC3E}">
        <p14:creationId xmlns:p14="http://schemas.microsoft.com/office/powerpoint/2010/main" val="39380740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Catholic Charities of Idaho </a:t>
            </a:r>
          </a:p>
        </p:txBody>
      </p:sp>
      <p:sp>
        <p:nvSpPr>
          <p:cNvPr id="3" name="Content Placeholder 2"/>
          <p:cNvSpPr>
            <a:spLocks noGrp="1"/>
          </p:cNvSpPr>
          <p:nvPr>
            <p:ph idx="1"/>
          </p:nvPr>
        </p:nvSpPr>
        <p:spPr>
          <a:xfrm>
            <a:off x="685800" y="1600200"/>
            <a:ext cx="7848600" cy="3962399"/>
          </a:xfrm>
        </p:spPr>
        <p:txBody>
          <a:bodyPr>
            <a:normAutofit/>
          </a:bodyPr>
          <a:lstStyle/>
          <a:p>
            <a:pPr marL="68580" indent="0" algn="ctr">
              <a:buNone/>
            </a:pPr>
            <a:r>
              <a:rPr lang="en-US" dirty="0"/>
              <a:t>Catholic Charities of Idaho offers a variety of social services that improve lives, promote dignity, and build individual and family self-sufficiency. Founded in 2000, we prioritize service to those most in need, promote healthy family life, stable relationships, and social inclusion, offer culturally competent services to newcomer communities, and foster safety, trust, collaboration, and empowerment as the key guiding principles of our work with clients</a:t>
            </a:r>
            <a:r>
              <a:rPr lang="en-US" dirty="0" smtClean="0"/>
              <a:t>.</a:t>
            </a:r>
            <a:endParaRPr lang="en-US" dirty="0"/>
          </a:p>
          <a:p>
            <a:pPr marL="68580" indent="0" algn="ctr">
              <a:buNone/>
            </a:pPr>
            <a:r>
              <a:rPr lang="en-US" dirty="0"/>
              <a:t>Catholic Charities of Idaho (CCI) serves all people regardless of religion, age, gender, disability, race/ethnicity, income or background. Culturally specific services are available for immigrant and refugee communities. </a:t>
            </a:r>
          </a:p>
          <a:p>
            <a:endParaRPr lang="en-US" dirty="0"/>
          </a:p>
        </p:txBody>
      </p:sp>
      <p:sp>
        <p:nvSpPr>
          <p:cNvPr id="4" name="Slide Number Placeholder 3"/>
          <p:cNvSpPr>
            <a:spLocks noGrp="1"/>
          </p:cNvSpPr>
          <p:nvPr>
            <p:ph type="sldNum" sz="quarter" idx="12"/>
          </p:nvPr>
        </p:nvSpPr>
        <p:spPr/>
        <p:txBody>
          <a:bodyPr/>
          <a:lstStyle/>
          <a:p>
            <a:fld id="{F86AC6E8-5ED1-4A56-BC7E-97D6C8D55006}"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42808091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u-visa is different from </a:t>
            </a:r>
            <a:r>
              <a:rPr lang="en-US" dirty="0" err="1" smtClean="0"/>
              <a:t>vawa</a:t>
            </a:r>
            <a:r>
              <a:rPr lang="en-US" dirty="0" smtClean="0"/>
              <a:t>:</a:t>
            </a:r>
            <a:endParaRPr lang="en-US" dirty="0"/>
          </a:p>
        </p:txBody>
      </p:sp>
      <p:sp>
        <p:nvSpPr>
          <p:cNvPr id="3" name="Content Placeholder 2"/>
          <p:cNvSpPr>
            <a:spLocks noGrp="1"/>
          </p:cNvSpPr>
          <p:nvPr>
            <p:ph idx="1"/>
          </p:nvPr>
        </p:nvSpPr>
        <p:spPr/>
        <p:txBody>
          <a:bodyPr/>
          <a:lstStyle/>
          <a:p>
            <a:r>
              <a:rPr lang="en-US" dirty="0" smtClean="0"/>
              <a:t>There is no requirement of an intimate or familial relationship between the perpetrator and the victim</a:t>
            </a:r>
          </a:p>
          <a:p>
            <a:r>
              <a:rPr lang="en-US" dirty="0" smtClean="0"/>
              <a:t>There is no requirement that the perpetrator be a USC or LPR</a:t>
            </a:r>
          </a:p>
          <a:p>
            <a:r>
              <a:rPr lang="en-US" dirty="0" smtClean="0"/>
              <a:t>Victim </a:t>
            </a:r>
            <a:r>
              <a:rPr lang="en-US" b="1" dirty="0" smtClean="0"/>
              <a:t>has been, is being, or will be helpful </a:t>
            </a:r>
            <a:r>
              <a:rPr lang="en-US" dirty="0" smtClean="0"/>
              <a:t>to a law enforcement agency.</a:t>
            </a:r>
            <a:endParaRPr lang="en-US" dirty="0"/>
          </a:p>
        </p:txBody>
      </p:sp>
      <p:sp>
        <p:nvSpPr>
          <p:cNvPr id="4" name="Slide Number Placeholder 3"/>
          <p:cNvSpPr>
            <a:spLocks noGrp="1"/>
          </p:cNvSpPr>
          <p:nvPr>
            <p:ph type="sldNum" sz="quarter" idx="12"/>
          </p:nvPr>
        </p:nvSpPr>
        <p:spPr/>
        <p:txBody>
          <a:bodyPr/>
          <a:lstStyle/>
          <a:p>
            <a:pPr>
              <a:defRPr/>
            </a:pPr>
            <a:fld id="{F23C22AB-DB61-42DC-9E78-310F4E0DAAA5}"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10989207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600200"/>
          </a:xfrm>
        </p:spPr>
        <p:txBody>
          <a:bodyPr>
            <a:normAutofit/>
          </a:bodyPr>
          <a:lstStyle/>
          <a:p>
            <a:r>
              <a:rPr lang="en-US" dirty="0" smtClean="0"/>
              <a:t>OTHER OPTIONS FOR FAMILY MEMBERS</a:t>
            </a:r>
            <a:endParaRPr lang="en-US" dirty="0"/>
          </a:p>
        </p:txBody>
      </p:sp>
      <p:sp>
        <p:nvSpPr>
          <p:cNvPr id="3" name="Content Placeholder 2"/>
          <p:cNvSpPr>
            <a:spLocks noGrp="1"/>
          </p:cNvSpPr>
          <p:nvPr>
            <p:ph idx="1"/>
          </p:nvPr>
        </p:nvSpPr>
        <p:spPr>
          <a:xfrm>
            <a:off x="1143000" y="1752600"/>
            <a:ext cx="6858000" cy="1447801"/>
          </a:xfrm>
        </p:spPr>
        <p:txBody>
          <a:bodyPr>
            <a:normAutofit fontScale="85000" lnSpcReduction="20000"/>
          </a:bodyPr>
          <a:lstStyle/>
          <a:p>
            <a:pPr algn="ctr">
              <a:buNone/>
            </a:pPr>
            <a:r>
              <a:rPr lang="en-US" sz="4000" u="sng" dirty="0" smtClean="0">
                <a:solidFill>
                  <a:schemeClr val="accent1"/>
                </a:solidFill>
              </a:rPr>
              <a:t>DACA</a:t>
            </a:r>
          </a:p>
          <a:p>
            <a:pPr algn="ctr">
              <a:buNone/>
            </a:pPr>
            <a:r>
              <a:rPr lang="en-US" sz="4000" u="sng" dirty="0" smtClean="0">
                <a:solidFill>
                  <a:schemeClr val="accent1"/>
                </a:solidFill>
              </a:rPr>
              <a:t>Deferred Action for Childhood Arrivals</a:t>
            </a:r>
            <a:endParaRPr lang="en-US" sz="4000" u="sng" dirty="0">
              <a:solidFill>
                <a:schemeClr val="accent1"/>
              </a:solidFill>
            </a:endParaRPr>
          </a:p>
          <a:p>
            <a:pPr marL="457200" lvl="1" indent="0">
              <a:buNone/>
            </a:pPr>
            <a:endParaRPr lang="en-US" dirty="0" smtClean="0"/>
          </a:p>
          <a:p>
            <a:pPr marL="457200" lvl="1" indent="0">
              <a:buNone/>
            </a:pPr>
            <a:endParaRPr lang="en-US" dirty="0"/>
          </a:p>
          <a:p>
            <a:pPr marL="457200" lvl="1" indent="0">
              <a:buNone/>
            </a:pPr>
            <a:endParaRPr lang="en-US" dirty="0" smtClean="0"/>
          </a:p>
        </p:txBody>
      </p:sp>
      <p:sp>
        <p:nvSpPr>
          <p:cNvPr id="5" name="Slide Number Placeholder 4"/>
          <p:cNvSpPr>
            <a:spLocks noGrp="1"/>
          </p:cNvSpPr>
          <p:nvPr>
            <p:ph type="sldNum" sz="quarter" idx="12"/>
          </p:nvPr>
        </p:nvSpPr>
        <p:spPr/>
        <p:txBody>
          <a:bodyPr>
            <a:normAutofit/>
          </a:bodyPr>
          <a:lstStyle/>
          <a:p>
            <a:fld id="{95C77C80-E7C7-4FDB-AB01-270B8CF02EC9}" type="slidenum">
              <a:rPr lang="en-US" smtClean="0">
                <a:solidFill>
                  <a:prstClr val="black">
                    <a:lumMod val="65000"/>
                    <a:lumOff val="35000"/>
                  </a:prstClr>
                </a:solidFill>
              </a:rPr>
              <a:pPr/>
              <a:t>21</a:t>
            </a:fld>
            <a:endParaRPr lang="en-US">
              <a:solidFill>
                <a:prstClr val="black">
                  <a:lumMod val="65000"/>
                  <a:lumOff val="35000"/>
                </a:prstClr>
              </a:solidFill>
            </a:endParaRPr>
          </a:p>
        </p:txBody>
      </p:sp>
      <p:sp>
        <p:nvSpPr>
          <p:cNvPr id="6" name="Rectangle 5"/>
          <p:cNvSpPr/>
          <p:nvPr/>
        </p:nvSpPr>
        <p:spPr>
          <a:xfrm>
            <a:off x="533400" y="3276600"/>
            <a:ext cx="8153400" cy="30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descr="C:\Users\jmendez\AppData\Local\Microsoft\Windows\Temporary Internet Files\Content.IE5\T8FU5OWB\MC900358775[1].wmf"/>
          <p:cNvPicPr>
            <a:picLocks noChangeAspect="1" noChangeArrowheads="1"/>
          </p:cNvPicPr>
          <p:nvPr/>
        </p:nvPicPr>
        <p:blipFill>
          <a:blip r:embed="rId3" cstate="print"/>
          <a:srcRect/>
          <a:stretch>
            <a:fillRect/>
          </a:stretch>
        </p:blipFill>
        <p:spPr bwMode="auto">
          <a:xfrm>
            <a:off x="7467599" y="1143000"/>
            <a:ext cx="1350569" cy="1923898"/>
          </a:xfrm>
          <a:prstGeom prst="rect">
            <a:avLst/>
          </a:prstGeom>
          <a:noFill/>
        </p:spPr>
      </p:pic>
      <p:sp>
        <p:nvSpPr>
          <p:cNvPr id="9" name="TextBox 8"/>
          <p:cNvSpPr txBox="1"/>
          <p:nvPr/>
        </p:nvSpPr>
        <p:spPr>
          <a:xfrm>
            <a:off x="685800" y="3429000"/>
            <a:ext cx="7772400" cy="2400657"/>
          </a:xfrm>
          <a:prstGeom prst="rect">
            <a:avLst/>
          </a:prstGeom>
          <a:noFill/>
        </p:spPr>
        <p:txBody>
          <a:bodyPr wrap="square" rtlCol="0">
            <a:spAutoFit/>
          </a:bodyPr>
          <a:lstStyle/>
          <a:p>
            <a:pPr algn="ctr"/>
            <a:r>
              <a:rPr lang="en-US" sz="2500" i="1" dirty="0">
                <a:solidFill>
                  <a:prstClr val="black"/>
                </a:solidFill>
              </a:rPr>
              <a:t>On June 15, 2012, President Obama signed a memo calling for deferred action for certain undocumented young people who came to the U.S. as children and have pursued education or military service here. Applications under the program which is called Deferred Action for Childhood Arrivals (“DACA”) begin on August 15, 2012.</a:t>
            </a:r>
          </a:p>
        </p:txBody>
      </p:sp>
    </p:spTree>
    <p:extLst>
      <p:ext uri="{BB962C8B-B14F-4D97-AF65-F5344CB8AC3E}">
        <p14:creationId xmlns:p14="http://schemas.microsoft.com/office/powerpoint/2010/main" val="26493658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DACA and Higher education</a:t>
            </a:r>
            <a:endParaRPr lang="en-US" dirty="0"/>
          </a:p>
        </p:txBody>
      </p:sp>
      <p:sp>
        <p:nvSpPr>
          <p:cNvPr id="3" name="Content Placeholder 2"/>
          <p:cNvSpPr>
            <a:spLocks noGrp="1"/>
          </p:cNvSpPr>
          <p:nvPr>
            <p:ph idx="1"/>
          </p:nvPr>
        </p:nvSpPr>
        <p:spPr/>
        <p:txBody>
          <a:bodyPr/>
          <a:lstStyle/>
          <a:p>
            <a:r>
              <a:rPr lang="en-US" dirty="0" smtClean="0"/>
              <a:t>DACA </a:t>
            </a:r>
            <a:r>
              <a:rPr lang="en-US" dirty="0"/>
              <a:t>students are encouraged </a:t>
            </a:r>
            <a:r>
              <a:rPr lang="en-US" dirty="0" smtClean="0"/>
              <a:t>to obtain a higher education;</a:t>
            </a:r>
          </a:p>
          <a:p>
            <a:r>
              <a:rPr lang="en-US" dirty="0" smtClean="0"/>
              <a:t>It depends on the institution.</a:t>
            </a:r>
          </a:p>
          <a:p>
            <a:r>
              <a:rPr lang="en-US" dirty="0"/>
              <a:t> </a:t>
            </a:r>
            <a:r>
              <a:rPr lang="en-US" b="1" dirty="0" smtClean="0"/>
              <a:t>Right </a:t>
            </a:r>
            <a:r>
              <a:rPr lang="en-US" b="1" dirty="0"/>
              <a:t>now </a:t>
            </a:r>
            <a:r>
              <a:rPr lang="en-US" dirty="0"/>
              <a:t>in the </a:t>
            </a:r>
            <a:r>
              <a:rPr lang="en-US" dirty="0" smtClean="0"/>
              <a:t>state, </a:t>
            </a:r>
            <a:r>
              <a:rPr lang="en-US" dirty="0"/>
              <a:t>DACA students are considered in </a:t>
            </a:r>
            <a:r>
              <a:rPr lang="en-US" dirty="0" smtClean="0"/>
              <a:t>state;</a:t>
            </a:r>
          </a:p>
          <a:p>
            <a:r>
              <a:rPr lang="en-US" dirty="0" smtClean="0"/>
              <a:t>Out of state DACA students.</a:t>
            </a:r>
          </a:p>
          <a:p>
            <a:r>
              <a:rPr lang="en-US" dirty="0" smtClean="0"/>
              <a:t>FAFSA.</a:t>
            </a:r>
          </a:p>
          <a:p>
            <a:r>
              <a:rPr lang="en-US" dirty="0"/>
              <a:t>Undocumented students are not eligible for in- state </a:t>
            </a:r>
            <a:r>
              <a:rPr lang="en-US" dirty="0" smtClean="0"/>
              <a:t>tuition. </a:t>
            </a:r>
          </a:p>
          <a:p>
            <a:endParaRPr lang="en-US" dirty="0" smtClean="0"/>
          </a:p>
          <a:p>
            <a:endParaRPr lang="en-US" dirty="0" smtClean="0"/>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22</a:t>
            </a:fld>
            <a:endParaRPr lang="en-US">
              <a:solidFill>
                <a:prstClr val="black">
                  <a:lumMod val="65000"/>
                  <a:lumOff val="35000"/>
                </a:prstClr>
              </a:solidFill>
            </a:endParaRPr>
          </a:p>
        </p:txBody>
      </p:sp>
    </p:spTree>
    <p:extLst>
      <p:ext uri="{BB962C8B-B14F-4D97-AF65-F5344CB8AC3E}">
        <p14:creationId xmlns:p14="http://schemas.microsoft.com/office/powerpoint/2010/main" val="189369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Protecting Family Members from Unauthorized Practice of Law</a:t>
            </a:r>
            <a:endParaRPr lang="en-US" sz="4000" dirty="0"/>
          </a:p>
        </p:txBody>
      </p:sp>
      <p:sp>
        <p:nvSpPr>
          <p:cNvPr id="3" name="Content Placeholder 2"/>
          <p:cNvSpPr>
            <a:spLocks noGrp="1"/>
          </p:cNvSpPr>
          <p:nvPr>
            <p:ph idx="1"/>
          </p:nvPr>
        </p:nvSpPr>
        <p:spPr/>
        <p:txBody>
          <a:bodyPr>
            <a:normAutofit fontScale="92500"/>
          </a:bodyPr>
          <a:lstStyle/>
          <a:p>
            <a:pPr marL="0" indent="0" algn="ctr">
              <a:buNone/>
            </a:pPr>
            <a:r>
              <a:rPr lang="en-US" sz="3500" b="1" i="1" u="sng" dirty="0" smtClean="0">
                <a:solidFill>
                  <a:schemeClr val="tx1"/>
                </a:solidFill>
                <a:latin typeface="+mn-lt"/>
              </a:rPr>
              <a:t>PROTECT YOUR FAMILY FROM PERMANENT DAMAGE  TO THEIR CASE</a:t>
            </a:r>
          </a:p>
          <a:p>
            <a:r>
              <a:rPr lang="en-US" sz="2200" b="1" u="sng" dirty="0" smtClean="0">
                <a:solidFill>
                  <a:schemeClr val="tx1"/>
                </a:solidFill>
              </a:rPr>
              <a:t>Always</a:t>
            </a:r>
            <a:r>
              <a:rPr lang="en-US" sz="2200" dirty="0" smtClean="0">
                <a:solidFill>
                  <a:schemeClr val="tx1"/>
                </a:solidFill>
              </a:rPr>
              <a:t> seek legal advice from a licensed Attorney or Immigration Accredited Representative, </a:t>
            </a:r>
            <a:r>
              <a:rPr lang="en-US" sz="2200" i="1" u="sng" dirty="0" smtClean="0">
                <a:solidFill>
                  <a:schemeClr val="tx1"/>
                </a:solidFill>
              </a:rPr>
              <a:t>not</a:t>
            </a:r>
            <a:r>
              <a:rPr lang="en-US" sz="2200" dirty="0" smtClean="0">
                <a:solidFill>
                  <a:schemeClr val="tx1"/>
                </a:solidFill>
              </a:rPr>
              <a:t> a Notary Public.</a:t>
            </a:r>
          </a:p>
          <a:p>
            <a:pPr lvl="1">
              <a:buFont typeface="Wingdings" pitchFamily="2" charset="2"/>
              <a:buChar char="ü"/>
            </a:pPr>
            <a:r>
              <a:rPr lang="en-US" dirty="0" smtClean="0">
                <a:solidFill>
                  <a:schemeClr val="tx1"/>
                </a:solidFill>
              </a:rPr>
              <a:t>Representatives have applied for accreditation with the </a:t>
            </a:r>
            <a:r>
              <a:rPr lang="en-US" dirty="0" smtClean="0">
                <a:solidFill>
                  <a:schemeClr val="tx1"/>
                </a:solidFill>
              </a:rPr>
              <a:t>Department of Justice, </a:t>
            </a:r>
            <a:r>
              <a:rPr lang="en-US" dirty="0" smtClean="0">
                <a:solidFill>
                  <a:schemeClr val="tx1"/>
                </a:solidFill>
              </a:rPr>
              <a:t>check their authorization at</a:t>
            </a:r>
            <a:r>
              <a:rPr lang="en-US" dirty="0"/>
              <a:t>: </a:t>
            </a:r>
            <a:r>
              <a:rPr lang="en-US" dirty="0">
                <a:hlinkClick r:id="rId3"/>
              </a:rPr>
              <a:t>https://</a:t>
            </a:r>
            <a:r>
              <a:rPr lang="en-US" dirty="0" smtClean="0">
                <a:hlinkClick r:id="rId3"/>
              </a:rPr>
              <a:t>www.justice.gov/eoir/recognition-accreditation-roster-reports</a:t>
            </a:r>
            <a:r>
              <a:rPr lang="en-US" dirty="0" smtClean="0"/>
              <a:t> </a:t>
            </a:r>
            <a:endParaRPr lang="en-US" dirty="0" smtClean="0">
              <a:solidFill>
                <a:schemeClr val="tx1"/>
              </a:solidFill>
            </a:endParaRPr>
          </a:p>
          <a:p>
            <a:pPr lvl="1">
              <a:buFont typeface="Wingdings" pitchFamily="2" charset="2"/>
              <a:buChar char="ü"/>
            </a:pPr>
            <a:r>
              <a:rPr lang="en-US" dirty="0" smtClean="0">
                <a:solidFill>
                  <a:schemeClr val="tx1"/>
                </a:solidFill>
              </a:rPr>
              <a:t>Attorneys have graduated from a University and passed an State Bar Exam, check their licensure for the State of </a:t>
            </a:r>
            <a:r>
              <a:rPr lang="en-US" dirty="0">
                <a:solidFill>
                  <a:schemeClr val="tx1"/>
                </a:solidFill>
              </a:rPr>
              <a:t>I</a:t>
            </a:r>
            <a:r>
              <a:rPr lang="en-US" dirty="0" smtClean="0">
                <a:solidFill>
                  <a:schemeClr val="tx1"/>
                </a:solidFill>
              </a:rPr>
              <a:t>daho at: </a:t>
            </a:r>
            <a:r>
              <a:rPr lang="en-US" dirty="0" smtClean="0">
                <a:hlinkClick r:id="rId4"/>
              </a:rPr>
              <a:t>http</a:t>
            </a:r>
            <a:r>
              <a:rPr lang="en-US" dirty="0">
                <a:hlinkClick r:id="rId4"/>
              </a:rPr>
              <a:t>://isb.idaho.gov/licensing/attorney_roster.cfm</a:t>
            </a:r>
            <a:endParaRPr lang="en-US" dirty="0" smtClean="0">
              <a:solidFill>
                <a:schemeClr val="tx1"/>
              </a:solidFill>
            </a:endParaRPr>
          </a:p>
          <a:p>
            <a:r>
              <a:rPr lang="en-US" sz="2200" dirty="0" smtClean="0">
                <a:solidFill>
                  <a:schemeClr val="tx1"/>
                </a:solidFill>
              </a:rPr>
              <a:t>Do not sign forms that are blank or you do not understand</a:t>
            </a:r>
          </a:p>
          <a:p>
            <a:r>
              <a:rPr lang="en-US" sz="2200" dirty="0" smtClean="0">
                <a:solidFill>
                  <a:schemeClr val="tx1"/>
                </a:solidFill>
              </a:rPr>
              <a:t>Always get a receipt for your payment</a:t>
            </a:r>
            <a:endParaRPr lang="en-US" sz="2200" dirty="0">
              <a:solidFill>
                <a:schemeClr val="tx1"/>
              </a:solidFill>
            </a:endParaRPr>
          </a:p>
        </p:txBody>
      </p:sp>
      <p:sp>
        <p:nvSpPr>
          <p:cNvPr id="5" name="Slide Number Placeholder 4"/>
          <p:cNvSpPr>
            <a:spLocks noGrp="1"/>
          </p:cNvSpPr>
          <p:nvPr>
            <p:ph type="sldNum" sz="quarter" idx="12"/>
          </p:nvPr>
        </p:nvSpPr>
        <p:spPr/>
        <p:txBody>
          <a:bodyPr>
            <a:normAutofit/>
          </a:bodyPr>
          <a:lstStyle/>
          <a:p>
            <a:fld id="{95C77C80-E7C7-4FDB-AB01-270B8CF02EC9}" type="slidenum">
              <a:rPr lang="en-US" smtClean="0">
                <a:solidFill>
                  <a:prstClr val="black">
                    <a:lumMod val="65000"/>
                    <a:lumOff val="35000"/>
                  </a:prstClr>
                </a:solidFill>
              </a:rPr>
              <a:pPr/>
              <a:t>23</a:t>
            </a:fld>
            <a:endParaRPr lang="en-US">
              <a:solidFill>
                <a:prstClr val="black">
                  <a:lumMod val="65000"/>
                  <a:lumOff val="35000"/>
                </a:prstClr>
              </a:solidFill>
            </a:endParaRPr>
          </a:p>
        </p:txBody>
      </p:sp>
      <p:pic>
        <p:nvPicPr>
          <p:cNvPr id="5123" name="Picture 3" descr="C:\Users\Nicole R. Derden\AppData\Local\Microsoft\Windows\Temporary Internet Files\Content.IE5\EQ9AW47L\MC90002071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7622" y="4699745"/>
            <a:ext cx="968178" cy="12112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Nicole R. Derden\AppData\Local\Microsoft\Windows\Temporary Internet Files\Content.IE5\CQGVU5I7\MC90031100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1257" y="4980561"/>
            <a:ext cx="915315" cy="930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3945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2051" name="Picture 3" descr="C:\Users\cgonzalez\AppData\Local\Microsoft\Windows\INetCache\IE\DFI0ZGPX\PPP_PRD_053_3D_people-Question_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8298" y="1600200"/>
            <a:ext cx="3307404" cy="330740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24</a:t>
            </a:fld>
            <a:endParaRPr lang="en-US">
              <a:solidFill>
                <a:prstClr val="black">
                  <a:lumMod val="65000"/>
                  <a:lumOff val="35000"/>
                </a:prstClr>
              </a:solidFill>
            </a:endParaRPr>
          </a:p>
        </p:txBody>
      </p:sp>
    </p:spTree>
    <p:extLst>
      <p:ext uri="{BB962C8B-B14F-4D97-AF65-F5344CB8AC3E}">
        <p14:creationId xmlns:p14="http://schemas.microsoft.com/office/powerpoint/2010/main" val="16973198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124200"/>
            <a:ext cx="7772400" cy="1362075"/>
          </a:xfrm>
        </p:spPr>
        <p:txBody>
          <a:bodyPr>
            <a:normAutofit fontScale="90000"/>
          </a:bodyPr>
          <a:lstStyle/>
          <a:p>
            <a:pPr algn="ctr"/>
            <a:r>
              <a:rPr lang="es-MX" sz="2400" dirty="0" smtClean="0"/>
              <a:t>Catholic Charities of Idaho</a:t>
            </a:r>
            <a:br>
              <a:rPr lang="es-MX" sz="2400" dirty="0" smtClean="0"/>
            </a:br>
            <a:r>
              <a:rPr lang="es-MX" sz="2400" dirty="0" smtClean="0"/>
              <a:t>7255 W Franklin RD.</a:t>
            </a:r>
            <a:br>
              <a:rPr lang="es-MX" sz="2400" dirty="0" smtClean="0"/>
            </a:br>
            <a:r>
              <a:rPr lang="es-MX" sz="2400" dirty="0" smtClean="0"/>
              <a:t>Boise, id 83709</a:t>
            </a:r>
            <a:br>
              <a:rPr lang="es-MX" sz="2400" dirty="0" smtClean="0"/>
            </a:br>
            <a:r>
              <a:rPr lang="es-MX" sz="2400" dirty="0" smtClean="0"/>
              <a:t>Phone #: 208-345-6031</a:t>
            </a:r>
            <a:endParaRPr lang="es-MX" sz="2400" dirty="0"/>
          </a:p>
        </p:txBody>
      </p:sp>
      <p:sp>
        <p:nvSpPr>
          <p:cNvPr id="3" name="Text Placeholder 2"/>
          <p:cNvSpPr>
            <a:spLocks noGrp="1"/>
          </p:cNvSpPr>
          <p:nvPr>
            <p:ph type="body" idx="1"/>
          </p:nvPr>
        </p:nvSpPr>
        <p:spPr>
          <a:xfrm>
            <a:off x="762000" y="1219200"/>
            <a:ext cx="7772400" cy="1500187"/>
          </a:xfrm>
        </p:spPr>
        <p:txBody>
          <a:bodyPr>
            <a:normAutofit/>
          </a:bodyPr>
          <a:lstStyle/>
          <a:p>
            <a:pPr algn="ctr"/>
            <a:r>
              <a:rPr lang="es-MX" sz="7200" dirty="0" smtClean="0"/>
              <a:t>Thank you!</a:t>
            </a:r>
            <a:endParaRPr lang="es-MX" sz="7200" dirty="0"/>
          </a:p>
        </p:txBody>
      </p:sp>
      <p:sp>
        <p:nvSpPr>
          <p:cNvPr id="4" name="Slide Number Placeholder 3"/>
          <p:cNvSpPr>
            <a:spLocks noGrp="1"/>
          </p:cNvSpPr>
          <p:nvPr>
            <p:ph type="sldNum" sz="quarter" idx="12"/>
          </p:nvPr>
        </p:nvSpPr>
        <p:spPr/>
        <p:txBody>
          <a:bodyPr/>
          <a:lstStyle/>
          <a:p>
            <a:fld id="{95C77C80-E7C7-4FDB-AB01-270B8CF02EC9}" type="slidenum">
              <a:rPr lang="en-US" smtClean="0">
                <a:solidFill>
                  <a:prstClr val="black">
                    <a:lumMod val="65000"/>
                    <a:lumOff val="35000"/>
                  </a:prstClr>
                </a:solidFill>
              </a:rPr>
              <a:pPr/>
              <a:t>25</a:t>
            </a:fld>
            <a:endParaRPr lang="en-US">
              <a:solidFill>
                <a:prstClr val="black">
                  <a:lumMod val="65000"/>
                  <a:lumOff val="35000"/>
                </a:prstClr>
              </a:solidFill>
            </a:endParaRPr>
          </a:p>
        </p:txBody>
      </p:sp>
    </p:spTree>
    <p:extLst>
      <p:ext uri="{BB962C8B-B14F-4D97-AF65-F5344CB8AC3E}">
        <p14:creationId xmlns:p14="http://schemas.microsoft.com/office/powerpoint/2010/main" val="32157900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our vision?</a:t>
            </a:r>
            <a:endParaRPr lang="en-US" dirty="0"/>
          </a:p>
        </p:txBody>
      </p:sp>
      <p:sp>
        <p:nvSpPr>
          <p:cNvPr id="6" name="Content Placeholder 5"/>
          <p:cNvSpPr>
            <a:spLocks noGrp="1"/>
          </p:cNvSpPr>
          <p:nvPr>
            <p:ph idx="1"/>
          </p:nvPr>
        </p:nvSpPr>
        <p:spPr>
          <a:xfrm>
            <a:off x="685800" y="2057400"/>
            <a:ext cx="7772400" cy="1569660"/>
          </a:xfrm>
          <a:prstGeom prst="rect">
            <a:avLst/>
          </a:prstGeom>
        </p:spPr>
        <p:txBody>
          <a:bodyPr wrap="square">
            <a:spAutoFit/>
          </a:bodyPr>
          <a:lstStyle/>
          <a:p>
            <a:pPr marL="68580" indent="0" algn="ctr">
              <a:buNone/>
            </a:pPr>
            <a:r>
              <a:rPr lang="en-US" sz="3200" dirty="0"/>
              <a:t>Catholic Charities of Idaho commits to alleviate, reduce, and end </a:t>
            </a:r>
            <a:r>
              <a:rPr lang="en-US" sz="3200" dirty="0" smtClean="0"/>
              <a:t>poverty for </a:t>
            </a:r>
            <a:r>
              <a:rPr lang="en-US" sz="3200" dirty="0"/>
              <a:t>those we serve</a:t>
            </a:r>
            <a:r>
              <a:rPr lang="en-US" sz="3200" i="1" dirty="0"/>
              <a:t>.</a:t>
            </a:r>
          </a:p>
        </p:txBody>
      </p:sp>
      <p:sp>
        <p:nvSpPr>
          <p:cNvPr id="3" name="Slide Number Placeholder 2"/>
          <p:cNvSpPr>
            <a:spLocks noGrp="1"/>
          </p:cNvSpPr>
          <p:nvPr>
            <p:ph type="sldNum" sz="quarter" idx="12"/>
          </p:nvPr>
        </p:nvSpPr>
        <p:spPr/>
        <p:txBody>
          <a:bodyPr/>
          <a:lstStyle/>
          <a:p>
            <a:fld id="{F86AC6E8-5ED1-4A56-BC7E-97D6C8D55006}"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5101847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520190"/>
            <a:ext cx="2084225" cy="261610"/>
          </a:xfrm>
          <a:prstGeom prst="rect">
            <a:avLst/>
          </a:prstGeom>
          <a:noFill/>
        </p:spPr>
        <p:txBody>
          <a:bodyPr wrap="none" rtlCol="0">
            <a:spAutoFit/>
          </a:bodyPr>
          <a:lstStyle/>
          <a:p>
            <a:r>
              <a:rPr lang="en-US" sz="1100" dirty="0"/>
              <a:t>Mission &amp; Program Committee</a:t>
            </a:r>
          </a:p>
        </p:txBody>
      </p:sp>
      <p:sp>
        <p:nvSpPr>
          <p:cNvPr id="9" name="Freeform 8"/>
          <p:cNvSpPr>
            <a:spLocks noChangeAspect="1"/>
          </p:cNvSpPr>
          <p:nvPr/>
        </p:nvSpPr>
        <p:spPr>
          <a:xfrm>
            <a:off x="1295400" y="3505200"/>
            <a:ext cx="2286000" cy="2286000"/>
          </a:xfrm>
          <a:custGeom>
            <a:avLst/>
            <a:gdLst>
              <a:gd name="connsiteX0" fmla="*/ 0 w 1522690"/>
              <a:gd name="connsiteY0" fmla="*/ 761345 h 1522690"/>
              <a:gd name="connsiteX1" fmla="*/ 761345 w 1522690"/>
              <a:gd name="connsiteY1" fmla="*/ 0 h 1522690"/>
              <a:gd name="connsiteX2" fmla="*/ 1522690 w 1522690"/>
              <a:gd name="connsiteY2" fmla="*/ 761345 h 1522690"/>
              <a:gd name="connsiteX3" fmla="*/ 761345 w 1522690"/>
              <a:gd name="connsiteY3" fmla="*/ 1522690 h 1522690"/>
              <a:gd name="connsiteX4" fmla="*/ 0 w 1522690"/>
              <a:gd name="connsiteY4" fmla="*/ 761345 h 1522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690" h="1522690">
                <a:moveTo>
                  <a:pt x="0" y="761345"/>
                </a:moveTo>
                <a:cubicBezTo>
                  <a:pt x="0" y="340866"/>
                  <a:pt x="340866" y="0"/>
                  <a:pt x="761345" y="0"/>
                </a:cubicBezTo>
                <a:cubicBezTo>
                  <a:pt x="1181824" y="0"/>
                  <a:pt x="1522690" y="340866"/>
                  <a:pt x="1522690" y="761345"/>
                </a:cubicBezTo>
                <a:cubicBezTo>
                  <a:pt x="1522690" y="1181824"/>
                  <a:pt x="1181824" y="1522690"/>
                  <a:pt x="761345" y="1522690"/>
                </a:cubicBezTo>
                <a:cubicBezTo>
                  <a:pt x="340866" y="1522690"/>
                  <a:pt x="0" y="1181824"/>
                  <a:pt x="0" y="761345"/>
                </a:cubicBezTo>
                <a:close/>
              </a:path>
            </a:pathLst>
          </a:custGeom>
          <a:gradFill flip="none" rotWithShape="1">
            <a:gsLst>
              <a:gs pos="0">
                <a:schemeClr val="accent3">
                  <a:lumMod val="67000"/>
                </a:schemeClr>
              </a:gs>
              <a:gs pos="48000">
                <a:schemeClr val="accent3">
                  <a:lumMod val="97000"/>
                  <a:lumOff val="3000"/>
                </a:schemeClr>
              </a:gs>
              <a:gs pos="100000">
                <a:schemeClr val="bg2">
                  <a:alpha val="0"/>
                </a:schemeClr>
              </a:gs>
            </a:gsLst>
            <a:lin ang="0" scaled="1"/>
            <a:tileRect/>
          </a:gradFill>
          <a:ln>
            <a:solidFill>
              <a:schemeClr val="accent3">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182880" tIns="0" rIns="0" bIns="0" numCol="1" spcCol="1270" anchor="ctr" anchorCtr="0">
            <a:noAutofit/>
          </a:bodyPr>
          <a:lstStyle/>
          <a:p>
            <a:pPr marL="0" lvl="0" indent="0" algn="ctr" defTabSz="800100">
              <a:lnSpc>
                <a:spcPct val="90000"/>
              </a:lnSpc>
              <a:spcBef>
                <a:spcPct val="0"/>
              </a:spcBef>
              <a:spcAft>
                <a:spcPct val="35000"/>
              </a:spcAft>
              <a:buNone/>
            </a:pPr>
            <a:r>
              <a:rPr lang="en-US" b="1" kern="1200" dirty="0" smtClean="0">
                <a:solidFill>
                  <a:schemeClr val="tx1"/>
                </a:solidFill>
              </a:rPr>
              <a:t>Education &amp; Skill</a:t>
            </a:r>
          </a:p>
          <a:p>
            <a:pPr marL="0" lvl="0" indent="0" algn="ctr" defTabSz="800100">
              <a:lnSpc>
                <a:spcPct val="90000"/>
              </a:lnSpc>
              <a:spcBef>
                <a:spcPct val="0"/>
              </a:spcBef>
              <a:spcAft>
                <a:spcPct val="35000"/>
              </a:spcAft>
              <a:buNone/>
            </a:pPr>
            <a:r>
              <a:rPr lang="en-US" b="1" dirty="0" smtClean="0">
                <a:solidFill>
                  <a:schemeClr val="tx1"/>
                </a:solidFill>
              </a:rPr>
              <a:t>Building</a:t>
            </a:r>
            <a:endParaRPr lang="en-US" b="1" kern="1200" dirty="0">
              <a:solidFill>
                <a:schemeClr val="tx1"/>
              </a:solidFill>
            </a:endParaRPr>
          </a:p>
        </p:txBody>
      </p:sp>
      <p:sp>
        <p:nvSpPr>
          <p:cNvPr id="11" name="Freeform 10"/>
          <p:cNvSpPr>
            <a:spLocks noChangeAspect="1"/>
          </p:cNvSpPr>
          <p:nvPr/>
        </p:nvSpPr>
        <p:spPr>
          <a:xfrm>
            <a:off x="3505200" y="228600"/>
            <a:ext cx="2286000" cy="2286000"/>
          </a:xfrm>
          <a:custGeom>
            <a:avLst/>
            <a:gdLst>
              <a:gd name="connsiteX0" fmla="*/ 0 w 1522690"/>
              <a:gd name="connsiteY0" fmla="*/ 761345 h 1522690"/>
              <a:gd name="connsiteX1" fmla="*/ 761345 w 1522690"/>
              <a:gd name="connsiteY1" fmla="*/ 0 h 1522690"/>
              <a:gd name="connsiteX2" fmla="*/ 1522690 w 1522690"/>
              <a:gd name="connsiteY2" fmla="*/ 761345 h 1522690"/>
              <a:gd name="connsiteX3" fmla="*/ 761345 w 1522690"/>
              <a:gd name="connsiteY3" fmla="*/ 1522690 h 1522690"/>
              <a:gd name="connsiteX4" fmla="*/ 0 w 1522690"/>
              <a:gd name="connsiteY4" fmla="*/ 761345 h 1522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690" h="1522690">
                <a:moveTo>
                  <a:pt x="0" y="761345"/>
                </a:moveTo>
                <a:cubicBezTo>
                  <a:pt x="0" y="340866"/>
                  <a:pt x="340866" y="0"/>
                  <a:pt x="761345" y="0"/>
                </a:cubicBezTo>
                <a:cubicBezTo>
                  <a:pt x="1181824" y="0"/>
                  <a:pt x="1522690" y="340866"/>
                  <a:pt x="1522690" y="761345"/>
                </a:cubicBezTo>
                <a:cubicBezTo>
                  <a:pt x="1522690" y="1181824"/>
                  <a:pt x="1181824" y="1522690"/>
                  <a:pt x="761345" y="1522690"/>
                </a:cubicBezTo>
                <a:cubicBezTo>
                  <a:pt x="340866" y="1522690"/>
                  <a:pt x="0" y="1181824"/>
                  <a:pt x="0" y="761345"/>
                </a:cubicBezTo>
                <a:close/>
              </a:path>
            </a:pathLst>
          </a:custGeom>
          <a:gradFill flip="none" rotWithShape="1">
            <a:gsLst>
              <a:gs pos="0">
                <a:schemeClr val="accent1">
                  <a:lumMod val="67000"/>
                </a:schemeClr>
              </a:gs>
              <a:gs pos="48000">
                <a:schemeClr val="accent1">
                  <a:lumMod val="97000"/>
                  <a:lumOff val="3000"/>
                </a:schemeClr>
              </a:gs>
              <a:gs pos="100000">
                <a:schemeClr val="bg2">
                  <a:alpha val="0"/>
                </a:schemeClr>
              </a:gs>
            </a:gsLst>
            <a:lin ang="8100000" scaled="1"/>
            <a:tileRect/>
          </a:gradFill>
          <a:ln>
            <a:solidFill>
              <a:schemeClr val="accent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457200" rIns="0" bIns="0" numCol="1" spcCol="1270" anchor="t" anchorCtr="0">
            <a:noAutofit/>
          </a:bodyPr>
          <a:lstStyle/>
          <a:p>
            <a:pPr marL="0" lvl="0" indent="0" algn="ctr" defTabSz="666750">
              <a:lnSpc>
                <a:spcPct val="90000"/>
              </a:lnSpc>
              <a:spcBef>
                <a:spcPct val="0"/>
              </a:spcBef>
              <a:spcAft>
                <a:spcPct val="35000"/>
              </a:spcAft>
              <a:buNone/>
            </a:pPr>
            <a:endParaRPr lang="en-US" sz="2000" b="1" kern="1200" dirty="0" smtClean="0">
              <a:solidFill>
                <a:schemeClr val="bg1"/>
              </a:solidFill>
            </a:endParaRPr>
          </a:p>
          <a:p>
            <a:pPr marL="0" lvl="0" indent="0" algn="ctr" defTabSz="666750">
              <a:lnSpc>
                <a:spcPct val="90000"/>
              </a:lnSpc>
              <a:spcBef>
                <a:spcPct val="0"/>
              </a:spcBef>
              <a:spcAft>
                <a:spcPct val="35000"/>
              </a:spcAft>
              <a:buNone/>
            </a:pPr>
            <a:r>
              <a:rPr lang="en-US" b="1" kern="1200" dirty="0" smtClean="0">
                <a:solidFill>
                  <a:schemeClr val="tx1"/>
                </a:solidFill>
              </a:rPr>
              <a:t>Immigration Legal</a:t>
            </a:r>
          </a:p>
          <a:p>
            <a:pPr marL="0" lvl="0" indent="0" algn="ctr" defTabSz="666750">
              <a:lnSpc>
                <a:spcPct val="90000"/>
              </a:lnSpc>
              <a:spcBef>
                <a:spcPct val="0"/>
              </a:spcBef>
              <a:spcAft>
                <a:spcPct val="35000"/>
              </a:spcAft>
              <a:buNone/>
            </a:pPr>
            <a:r>
              <a:rPr lang="en-US" b="1" dirty="0" smtClean="0">
                <a:solidFill>
                  <a:schemeClr val="tx1"/>
                </a:solidFill>
              </a:rPr>
              <a:t>Services</a:t>
            </a:r>
            <a:endParaRPr lang="en-US" b="1" kern="1200" dirty="0">
              <a:solidFill>
                <a:schemeClr val="tx1"/>
              </a:solidFill>
            </a:endParaRPr>
          </a:p>
        </p:txBody>
      </p:sp>
      <p:sp>
        <p:nvSpPr>
          <p:cNvPr id="13" name="Freeform 12"/>
          <p:cNvSpPr>
            <a:spLocks noChangeAspect="1"/>
          </p:cNvSpPr>
          <p:nvPr/>
        </p:nvSpPr>
        <p:spPr>
          <a:xfrm>
            <a:off x="5715000" y="3581400"/>
            <a:ext cx="2286000" cy="2286000"/>
          </a:xfrm>
          <a:custGeom>
            <a:avLst/>
            <a:gdLst>
              <a:gd name="connsiteX0" fmla="*/ 0 w 1522690"/>
              <a:gd name="connsiteY0" fmla="*/ 761345 h 1522690"/>
              <a:gd name="connsiteX1" fmla="*/ 761345 w 1522690"/>
              <a:gd name="connsiteY1" fmla="*/ 0 h 1522690"/>
              <a:gd name="connsiteX2" fmla="*/ 1522690 w 1522690"/>
              <a:gd name="connsiteY2" fmla="*/ 761345 h 1522690"/>
              <a:gd name="connsiteX3" fmla="*/ 761345 w 1522690"/>
              <a:gd name="connsiteY3" fmla="*/ 1522690 h 1522690"/>
              <a:gd name="connsiteX4" fmla="*/ 0 w 1522690"/>
              <a:gd name="connsiteY4" fmla="*/ 761345 h 1522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690" h="1522690">
                <a:moveTo>
                  <a:pt x="0" y="761345"/>
                </a:moveTo>
                <a:cubicBezTo>
                  <a:pt x="0" y="340866"/>
                  <a:pt x="340866" y="0"/>
                  <a:pt x="761345" y="0"/>
                </a:cubicBezTo>
                <a:cubicBezTo>
                  <a:pt x="1181824" y="0"/>
                  <a:pt x="1522690" y="340866"/>
                  <a:pt x="1522690" y="761345"/>
                </a:cubicBezTo>
                <a:cubicBezTo>
                  <a:pt x="1522690" y="1181824"/>
                  <a:pt x="1181824" y="1522690"/>
                  <a:pt x="761345" y="1522690"/>
                </a:cubicBezTo>
                <a:cubicBezTo>
                  <a:pt x="340866" y="1522690"/>
                  <a:pt x="0" y="1181824"/>
                  <a:pt x="0" y="761345"/>
                </a:cubicBezTo>
                <a:close/>
              </a:path>
            </a:pathLst>
          </a:custGeom>
          <a:gradFill flip="none" rotWithShape="1">
            <a:gsLst>
              <a:gs pos="0">
                <a:schemeClr val="accent4">
                  <a:lumMod val="67000"/>
                </a:schemeClr>
              </a:gs>
              <a:gs pos="48000">
                <a:schemeClr val="accent4">
                  <a:lumMod val="97000"/>
                  <a:lumOff val="3000"/>
                </a:schemeClr>
              </a:gs>
              <a:gs pos="100000">
                <a:schemeClr val="bg2">
                  <a:alpha val="0"/>
                </a:schemeClr>
              </a:gs>
            </a:gsLst>
            <a:lin ang="13500000" scaled="1"/>
            <a:tileRect/>
          </a:gradFill>
          <a:ln>
            <a:solidFill>
              <a:srgbClr val="7030A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0" rIns="0" bIns="365760" numCol="1" spcCol="1270" anchor="ctr" anchorCtr="0">
            <a:noAutofit/>
          </a:bodyPr>
          <a:lstStyle/>
          <a:p>
            <a:pPr lvl="0" algn="ctr" defTabSz="666750">
              <a:lnSpc>
                <a:spcPct val="90000"/>
              </a:lnSpc>
              <a:spcBef>
                <a:spcPct val="0"/>
              </a:spcBef>
              <a:spcAft>
                <a:spcPct val="35000"/>
              </a:spcAft>
            </a:pPr>
            <a:endParaRPr lang="en-US" sz="2000" b="1" dirty="0" smtClean="0">
              <a:solidFill>
                <a:schemeClr val="bg1"/>
              </a:solidFill>
            </a:endParaRPr>
          </a:p>
          <a:p>
            <a:pPr lvl="0" algn="ctr" defTabSz="666750">
              <a:lnSpc>
                <a:spcPct val="90000"/>
              </a:lnSpc>
              <a:spcBef>
                <a:spcPct val="0"/>
              </a:spcBef>
              <a:spcAft>
                <a:spcPct val="35000"/>
              </a:spcAft>
            </a:pPr>
            <a:r>
              <a:rPr lang="en-US" b="1" dirty="0" smtClean="0">
                <a:solidFill>
                  <a:schemeClr val="tx1"/>
                </a:solidFill>
              </a:rPr>
              <a:t>Family &amp; Individual</a:t>
            </a:r>
          </a:p>
          <a:p>
            <a:pPr lvl="0" algn="ctr" defTabSz="666750">
              <a:lnSpc>
                <a:spcPct val="90000"/>
              </a:lnSpc>
              <a:spcBef>
                <a:spcPct val="0"/>
              </a:spcBef>
              <a:spcAft>
                <a:spcPct val="35000"/>
              </a:spcAft>
            </a:pPr>
            <a:r>
              <a:rPr lang="en-US" b="1" dirty="0" smtClean="0">
                <a:solidFill>
                  <a:schemeClr val="tx1"/>
                </a:solidFill>
              </a:rPr>
              <a:t>Counseling</a:t>
            </a:r>
            <a:endParaRPr lang="en-US" b="1" dirty="0">
              <a:solidFill>
                <a:schemeClr val="tx1"/>
              </a:solidFill>
            </a:endParaRPr>
          </a:p>
        </p:txBody>
      </p:sp>
      <p:sp>
        <p:nvSpPr>
          <p:cNvPr id="12" name="Freeform 11"/>
          <p:cNvSpPr>
            <a:spLocks noChangeAspect="1"/>
          </p:cNvSpPr>
          <p:nvPr/>
        </p:nvSpPr>
        <p:spPr>
          <a:xfrm>
            <a:off x="4114800" y="3200400"/>
            <a:ext cx="1066800" cy="1066800"/>
          </a:xfrm>
          <a:custGeom>
            <a:avLst/>
            <a:gdLst>
              <a:gd name="connsiteX0" fmla="*/ 0 w 1522690"/>
              <a:gd name="connsiteY0" fmla="*/ 761345 h 1522690"/>
              <a:gd name="connsiteX1" fmla="*/ 761345 w 1522690"/>
              <a:gd name="connsiteY1" fmla="*/ 0 h 1522690"/>
              <a:gd name="connsiteX2" fmla="*/ 1522690 w 1522690"/>
              <a:gd name="connsiteY2" fmla="*/ 761345 h 1522690"/>
              <a:gd name="connsiteX3" fmla="*/ 761345 w 1522690"/>
              <a:gd name="connsiteY3" fmla="*/ 1522690 h 1522690"/>
              <a:gd name="connsiteX4" fmla="*/ 0 w 1522690"/>
              <a:gd name="connsiteY4" fmla="*/ 761345 h 1522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690" h="1522690">
                <a:moveTo>
                  <a:pt x="0" y="761345"/>
                </a:moveTo>
                <a:cubicBezTo>
                  <a:pt x="0" y="340866"/>
                  <a:pt x="340866" y="0"/>
                  <a:pt x="761345" y="0"/>
                </a:cubicBezTo>
                <a:cubicBezTo>
                  <a:pt x="1181824" y="0"/>
                  <a:pt x="1522690" y="340866"/>
                  <a:pt x="1522690" y="761345"/>
                </a:cubicBezTo>
                <a:cubicBezTo>
                  <a:pt x="1522690" y="1181824"/>
                  <a:pt x="1181824" y="1522690"/>
                  <a:pt x="761345" y="1522690"/>
                </a:cubicBezTo>
                <a:cubicBezTo>
                  <a:pt x="340866" y="1522690"/>
                  <a:pt x="0" y="1181824"/>
                  <a:pt x="0" y="761345"/>
                </a:cubicBezTo>
                <a:close/>
              </a:path>
            </a:pathLst>
          </a:custGeom>
          <a:solidFill>
            <a:srgbClr val="D2A000"/>
          </a:solidFill>
          <a:ln>
            <a:solidFill>
              <a:schemeClr val="accent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0" tIns="457200" rIns="0" bIns="0" numCol="1" spcCol="1270" anchor="t" anchorCtr="0">
            <a:noAutofit/>
          </a:bodyPr>
          <a:lstStyle/>
          <a:p>
            <a:pPr marL="0" lvl="0" indent="0" algn="ctr" defTabSz="666750">
              <a:lnSpc>
                <a:spcPct val="90000"/>
              </a:lnSpc>
              <a:spcBef>
                <a:spcPct val="0"/>
              </a:spcBef>
              <a:spcAft>
                <a:spcPct val="35000"/>
              </a:spcAft>
              <a:buNone/>
            </a:pPr>
            <a:r>
              <a:rPr lang="en-US" sz="2000" b="1" kern="1200" dirty="0" smtClean="0">
                <a:solidFill>
                  <a:schemeClr val="bg1"/>
                </a:solidFill>
              </a:rPr>
              <a:t>Client</a:t>
            </a:r>
            <a:endParaRPr lang="en-US" sz="2000" b="1" kern="1200" dirty="0">
              <a:solidFill>
                <a:schemeClr val="bg1"/>
              </a:solidFill>
            </a:endParaRPr>
          </a:p>
        </p:txBody>
      </p:sp>
      <p:sp>
        <p:nvSpPr>
          <p:cNvPr id="14" name="Down Arrow 13"/>
          <p:cNvSpPr/>
          <p:nvPr/>
        </p:nvSpPr>
        <p:spPr>
          <a:xfrm rot="3784613">
            <a:off x="3596892" y="3841635"/>
            <a:ext cx="484632" cy="674033"/>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dirty="0" smtClean="0">
                <a:solidFill>
                  <a:schemeClr val="tx1"/>
                </a:solidFill>
              </a:rPr>
              <a:t>Linkage</a:t>
            </a:r>
            <a:endParaRPr lang="en-US" sz="900" dirty="0">
              <a:solidFill>
                <a:schemeClr val="tx1"/>
              </a:solidFill>
            </a:endParaRPr>
          </a:p>
        </p:txBody>
      </p:sp>
      <p:sp>
        <p:nvSpPr>
          <p:cNvPr id="16" name="Right Arrow 15"/>
          <p:cNvSpPr/>
          <p:nvPr/>
        </p:nvSpPr>
        <p:spPr>
          <a:xfrm rot="1739647">
            <a:off x="5102704" y="3949616"/>
            <a:ext cx="701375"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Linkage</a:t>
            </a:r>
            <a:endParaRPr lang="en-US" sz="900" dirty="0">
              <a:solidFill>
                <a:schemeClr val="tx1"/>
              </a:solidFill>
            </a:endParaRPr>
          </a:p>
        </p:txBody>
      </p:sp>
      <p:sp>
        <p:nvSpPr>
          <p:cNvPr id="18" name="Down Arrow 17"/>
          <p:cNvSpPr/>
          <p:nvPr/>
        </p:nvSpPr>
        <p:spPr>
          <a:xfrm rot="10800000">
            <a:off x="4419600" y="2514600"/>
            <a:ext cx="484632" cy="685802"/>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dirty="0" smtClean="0">
                <a:solidFill>
                  <a:schemeClr val="tx1"/>
                </a:solidFill>
              </a:rPr>
              <a:t>Linkage</a:t>
            </a:r>
            <a:endParaRPr lang="en-US" sz="900" dirty="0">
              <a:solidFill>
                <a:schemeClr val="tx1"/>
              </a:solidFill>
            </a:endParaRPr>
          </a:p>
        </p:txBody>
      </p:sp>
      <p:sp>
        <p:nvSpPr>
          <p:cNvPr id="20" name="Down Arrow 19"/>
          <p:cNvSpPr/>
          <p:nvPr/>
        </p:nvSpPr>
        <p:spPr>
          <a:xfrm rot="7440212">
            <a:off x="2528033" y="850928"/>
            <a:ext cx="484632" cy="3360326"/>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dirty="0" smtClean="0">
                <a:solidFill>
                  <a:schemeClr val="tx1"/>
                </a:solidFill>
              </a:rPr>
              <a:t>Community Linkages</a:t>
            </a:r>
            <a:endParaRPr lang="en-US" sz="900" dirty="0">
              <a:solidFill>
                <a:schemeClr val="tx1"/>
              </a:solidFill>
            </a:endParaRPr>
          </a:p>
        </p:txBody>
      </p:sp>
      <p:sp>
        <p:nvSpPr>
          <p:cNvPr id="24" name="Right Arrow 23"/>
          <p:cNvSpPr/>
          <p:nvPr/>
        </p:nvSpPr>
        <p:spPr>
          <a:xfrm rot="18272716">
            <a:off x="2671539" y="2689720"/>
            <a:ext cx="1605064"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Service Integration</a:t>
            </a:r>
            <a:endParaRPr lang="en-US" sz="900" dirty="0">
              <a:solidFill>
                <a:schemeClr val="tx1"/>
              </a:solidFill>
            </a:endParaRPr>
          </a:p>
        </p:txBody>
      </p:sp>
      <p:sp>
        <p:nvSpPr>
          <p:cNvPr id="25" name="Down Arrow 24"/>
          <p:cNvSpPr/>
          <p:nvPr/>
        </p:nvSpPr>
        <p:spPr>
          <a:xfrm rot="1983032">
            <a:off x="3521823" y="2364749"/>
            <a:ext cx="484632" cy="1601942"/>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dirty="0" smtClean="0">
                <a:solidFill>
                  <a:schemeClr val="tx1"/>
                </a:solidFill>
              </a:rPr>
              <a:t>Linkage</a:t>
            </a:r>
            <a:endParaRPr lang="en-US" sz="900" dirty="0">
              <a:solidFill>
                <a:schemeClr val="tx1"/>
              </a:solidFill>
            </a:endParaRPr>
          </a:p>
        </p:txBody>
      </p:sp>
      <p:sp>
        <p:nvSpPr>
          <p:cNvPr id="26" name="Right Arrow 25"/>
          <p:cNvSpPr/>
          <p:nvPr/>
        </p:nvSpPr>
        <p:spPr>
          <a:xfrm rot="19516109">
            <a:off x="4866823" y="2262613"/>
            <a:ext cx="3372438"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Community Linkages</a:t>
            </a:r>
            <a:endParaRPr lang="en-US" sz="900" dirty="0">
              <a:solidFill>
                <a:schemeClr val="tx1"/>
              </a:solidFill>
            </a:endParaRPr>
          </a:p>
        </p:txBody>
      </p:sp>
      <p:sp>
        <p:nvSpPr>
          <p:cNvPr id="27" name="Down Arrow 26"/>
          <p:cNvSpPr/>
          <p:nvPr/>
        </p:nvSpPr>
        <p:spPr>
          <a:xfrm rot="8936584">
            <a:off x="5570337" y="2140942"/>
            <a:ext cx="484632" cy="1641716"/>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dirty="0" smtClean="0">
                <a:solidFill>
                  <a:schemeClr val="tx1"/>
                </a:solidFill>
              </a:rPr>
              <a:t>Service Integration</a:t>
            </a:r>
            <a:endParaRPr lang="en-US" sz="900" dirty="0">
              <a:solidFill>
                <a:schemeClr val="tx1"/>
              </a:solidFill>
            </a:endParaRPr>
          </a:p>
        </p:txBody>
      </p:sp>
      <p:sp>
        <p:nvSpPr>
          <p:cNvPr id="28" name="Right Arrow 27"/>
          <p:cNvSpPr/>
          <p:nvPr/>
        </p:nvSpPr>
        <p:spPr>
          <a:xfrm rot="3504514">
            <a:off x="4692592" y="2945622"/>
            <a:ext cx="1640748"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Linkage</a:t>
            </a:r>
            <a:endParaRPr lang="en-US" sz="900" dirty="0">
              <a:solidFill>
                <a:schemeClr val="tx1"/>
              </a:solidFill>
            </a:endParaRPr>
          </a:p>
        </p:txBody>
      </p:sp>
      <p:sp>
        <p:nvSpPr>
          <p:cNvPr id="29" name="Right Arrow 28"/>
          <p:cNvSpPr/>
          <p:nvPr/>
        </p:nvSpPr>
        <p:spPr>
          <a:xfrm rot="5400000">
            <a:off x="3442716" y="5244084"/>
            <a:ext cx="2438400"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                                   Community Linkages</a:t>
            </a:r>
            <a:endParaRPr lang="en-US" sz="900" dirty="0">
              <a:solidFill>
                <a:schemeClr val="tx1"/>
              </a:solidFill>
            </a:endParaRPr>
          </a:p>
        </p:txBody>
      </p:sp>
      <p:sp>
        <p:nvSpPr>
          <p:cNvPr id="30" name="Down Arrow 29"/>
          <p:cNvSpPr/>
          <p:nvPr/>
        </p:nvSpPr>
        <p:spPr>
          <a:xfrm rot="5400000">
            <a:off x="4329684" y="4052316"/>
            <a:ext cx="484632" cy="213360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dirty="0" smtClean="0">
                <a:solidFill>
                  <a:schemeClr val="tx1"/>
                </a:solidFill>
              </a:rPr>
              <a:t>Linkage</a:t>
            </a:r>
            <a:endParaRPr lang="en-US" sz="900" dirty="0">
              <a:solidFill>
                <a:schemeClr val="tx1"/>
              </a:solidFill>
            </a:endParaRPr>
          </a:p>
        </p:txBody>
      </p:sp>
      <p:sp>
        <p:nvSpPr>
          <p:cNvPr id="31" name="Right Arrow 30"/>
          <p:cNvSpPr/>
          <p:nvPr/>
        </p:nvSpPr>
        <p:spPr>
          <a:xfrm>
            <a:off x="3581400" y="4495800"/>
            <a:ext cx="2133600"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Service Integration</a:t>
            </a:r>
            <a:endParaRPr lang="en-US" sz="900" dirty="0">
              <a:solidFill>
                <a:schemeClr val="tx1"/>
              </a:solidFill>
            </a:endParaRPr>
          </a:p>
        </p:txBody>
      </p:sp>
      <p:sp>
        <p:nvSpPr>
          <p:cNvPr id="19" name="TextBox 18"/>
          <p:cNvSpPr txBox="1"/>
          <p:nvPr/>
        </p:nvSpPr>
        <p:spPr>
          <a:xfrm>
            <a:off x="152400" y="152400"/>
            <a:ext cx="3429000" cy="1077218"/>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mj-lt"/>
              </a:rPr>
              <a:t>CCI Trinity of </a:t>
            </a:r>
          </a:p>
          <a:p>
            <a:pPr algn="ctr"/>
            <a:r>
              <a:rPr lang="en-US" sz="3200" dirty="0" smtClean="0">
                <a:effectLst>
                  <a:outerShdw blurRad="38100" dist="38100" dir="2700000" algn="tl">
                    <a:srgbClr val="000000">
                      <a:alpha val="43137"/>
                    </a:srgbClr>
                  </a:outerShdw>
                </a:effectLst>
                <a:latin typeface="+mj-lt"/>
              </a:rPr>
              <a:t>Core Services</a:t>
            </a:r>
            <a:endParaRPr lang="en-US" sz="3200"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F86AC6E8-5ED1-4A56-BC7E-97D6C8D55006}"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5368052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Legal services</a:t>
            </a:r>
            <a:endParaRPr lang="en-US" dirty="0"/>
          </a:p>
        </p:txBody>
      </p:sp>
      <p:sp>
        <p:nvSpPr>
          <p:cNvPr id="3" name="Content Placeholder 2"/>
          <p:cNvSpPr>
            <a:spLocks noGrp="1"/>
          </p:cNvSpPr>
          <p:nvPr>
            <p:ph idx="1"/>
          </p:nvPr>
        </p:nvSpPr>
        <p:spPr/>
        <p:txBody>
          <a:bodyPr/>
          <a:lstStyle/>
          <a:p>
            <a:pPr marL="68580" indent="0" algn="ctr">
              <a:buNone/>
            </a:pPr>
            <a:r>
              <a:rPr lang="en-US" dirty="0"/>
              <a:t>Catholic Charities of Idaho is one of </a:t>
            </a:r>
            <a:r>
              <a:rPr lang="en-US" dirty="0" smtClean="0"/>
              <a:t>the non-profit </a:t>
            </a:r>
            <a:r>
              <a:rPr lang="en-US" dirty="0"/>
              <a:t>organizations in Idaho</a:t>
            </a:r>
            <a:r>
              <a:rPr lang="en-US" dirty="0" smtClean="0"/>
              <a:t> accredited by the </a:t>
            </a:r>
            <a:r>
              <a:rPr lang="en-US" dirty="0" smtClean="0"/>
              <a:t>Department of Justice(DOJ). </a:t>
            </a:r>
            <a:r>
              <a:rPr lang="en-US" dirty="0" smtClean="0"/>
              <a:t>We provide </a:t>
            </a:r>
            <a:r>
              <a:rPr lang="en-US" dirty="0"/>
              <a:t>low cost immigration legal services to individuals eligible to receive immigration benefits. CCI provides legal consultations and assistance regarding most immigration matters including citizenship, family petitions, applications for victims of certain qualifying crimes such as domestic violence and other applications. Services are provided by </a:t>
            </a:r>
            <a:r>
              <a:rPr lang="en-US" dirty="0" smtClean="0"/>
              <a:t>DOJ </a:t>
            </a:r>
            <a:r>
              <a:rPr lang="en-US" dirty="0"/>
              <a:t>Accredited Representatives.</a:t>
            </a:r>
          </a:p>
        </p:txBody>
      </p:sp>
      <p:sp>
        <p:nvSpPr>
          <p:cNvPr id="4" name="Slide Number Placeholder 3"/>
          <p:cNvSpPr>
            <a:spLocks noGrp="1"/>
          </p:cNvSpPr>
          <p:nvPr>
            <p:ph type="sldNum" sz="quarter" idx="12"/>
          </p:nvPr>
        </p:nvSpPr>
        <p:spPr/>
        <p:txBody>
          <a:bodyPr/>
          <a:lstStyle/>
          <a:p>
            <a:fld id="{F86AC6E8-5ED1-4A56-BC7E-97D6C8D55006}"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2161200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b="1" i="1" dirty="0" smtClean="0"/>
              <a:t>The information provided in this presentation is generalized and provided for educational purposes ONLY, and should not be construed as legal advise on any specific case.  Immigration law is complex and constantly being re-interpreted and challenged. </a:t>
            </a:r>
            <a:endParaRPr lang="en-US" sz="2400" b="1" i="1" dirty="0"/>
          </a:p>
          <a:p>
            <a:pPr marL="0" indent="0" algn="ctr">
              <a:buNone/>
            </a:pPr>
            <a:r>
              <a:rPr lang="en-US" sz="2400" b="1" i="1" dirty="0" smtClean="0"/>
              <a:t>Every case is unique and therefore requires specific, individualized review by a licensed attorney or accredited representative before any legal conclusion should be reached.</a:t>
            </a:r>
            <a:endParaRPr lang="en-US" sz="2400" b="1" i="1" dirty="0"/>
          </a:p>
        </p:txBody>
      </p:sp>
      <p:sp>
        <p:nvSpPr>
          <p:cNvPr id="4" name="Slide Number Placeholder 3"/>
          <p:cNvSpPr>
            <a:spLocks noGrp="1"/>
          </p:cNvSpPr>
          <p:nvPr>
            <p:ph type="sldNum" sz="quarter" idx="12"/>
          </p:nvPr>
        </p:nvSpPr>
        <p:spPr/>
        <p:txBody>
          <a:bodyPr/>
          <a:lstStyle/>
          <a:p>
            <a:fld id="{F86AC6E8-5ED1-4A56-BC7E-97D6C8D55006}"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4332240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the Community worried?</a:t>
            </a:r>
            <a:endParaRPr lang="en-US" dirty="0"/>
          </a:p>
        </p:txBody>
      </p:sp>
      <p:sp>
        <p:nvSpPr>
          <p:cNvPr id="5" name="Content Placeholder 4"/>
          <p:cNvSpPr>
            <a:spLocks noGrp="1"/>
          </p:cNvSpPr>
          <p:nvPr>
            <p:ph idx="1"/>
          </p:nvPr>
        </p:nvSpPr>
        <p:spPr/>
        <p:txBody>
          <a:bodyPr>
            <a:normAutofit fontScale="40000" lnSpcReduction="20000"/>
          </a:bodyPr>
          <a:lstStyle/>
          <a:p>
            <a:pPr marL="68580" indent="0" algn="ctr">
              <a:buNone/>
            </a:pPr>
            <a:endParaRPr lang="en-US" dirty="0" smtClean="0"/>
          </a:p>
          <a:p>
            <a:pPr marL="68580" indent="0" algn="ctr">
              <a:buNone/>
            </a:pPr>
            <a:r>
              <a:rPr lang="en-US" sz="4400" dirty="0" smtClean="0"/>
              <a:t>The current panic is caused by a big shift in the </a:t>
            </a:r>
          </a:p>
          <a:p>
            <a:pPr marL="68580" indent="0" algn="ctr">
              <a:buNone/>
            </a:pPr>
            <a:r>
              <a:rPr lang="en-US" sz="4400" dirty="0" smtClean="0"/>
              <a:t>administration’s philosophy and enforcement of existing </a:t>
            </a:r>
          </a:p>
          <a:p>
            <a:pPr marL="68580" indent="0" algn="ctr">
              <a:buNone/>
            </a:pPr>
            <a:r>
              <a:rPr lang="en-US" sz="4400" dirty="0" smtClean="0"/>
              <a:t>deportation laws.</a:t>
            </a:r>
          </a:p>
          <a:p>
            <a:pPr marL="68580" indent="0" algn="ctr">
              <a:buNone/>
            </a:pPr>
            <a:endParaRPr lang="en-US" sz="4400" dirty="0"/>
          </a:p>
          <a:p>
            <a:pPr marL="68580" indent="0" algn="ctr">
              <a:buNone/>
            </a:pPr>
            <a:r>
              <a:rPr lang="en-US" sz="4400" dirty="0" smtClean="0"/>
              <a:t>Although we haven’t seen massive evidence of widespread deportation, it has taken place and it appear to be more aggressive than the past administration.</a:t>
            </a:r>
          </a:p>
          <a:p>
            <a:pPr marL="68580" indent="0" algn="ctr">
              <a:buNone/>
            </a:pPr>
            <a:r>
              <a:rPr lang="en-US" sz="4400" dirty="0" smtClean="0"/>
              <a:t> </a:t>
            </a:r>
          </a:p>
          <a:p>
            <a:pPr marL="68580" indent="0" algn="ctr">
              <a:buNone/>
            </a:pPr>
            <a:r>
              <a:rPr lang="en-US" sz="4400" dirty="0" smtClean="0"/>
              <a:t>Rhetoric during the Presidential Campaign</a:t>
            </a:r>
            <a:endParaRPr lang="en-US" sz="4400" dirty="0"/>
          </a:p>
          <a:p>
            <a:pPr marL="68580" indent="0" algn="ctr">
              <a:buNone/>
            </a:pPr>
            <a:endParaRPr lang="en-US" sz="4400" dirty="0" smtClean="0"/>
          </a:p>
          <a:p>
            <a:pPr marL="68580" indent="0" algn="ctr">
              <a:buNone/>
            </a:pPr>
            <a:r>
              <a:rPr lang="en-US" sz="4400" dirty="0" smtClean="0"/>
              <a:t>Fear,  Uncertainty,  Confusion</a:t>
            </a:r>
          </a:p>
        </p:txBody>
      </p:sp>
      <p:sp>
        <p:nvSpPr>
          <p:cNvPr id="4" name="Slide Number Placeholder 3"/>
          <p:cNvSpPr>
            <a:spLocks noGrp="1"/>
          </p:cNvSpPr>
          <p:nvPr>
            <p:ph type="sldNum" sz="quarter" idx="12"/>
          </p:nvPr>
        </p:nvSpPr>
        <p:spPr/>
        <p:txBody>
          <a:bodyPr>
            <a:normAutofit/>
          </a:bodyPr>
          <a:lstStyle/>
          <a:p>
            <a:fld id="{95C77C80-E7C7-4FDB-AB01-270B8CF02EC9}" type="slidenum">
              <a:rPr lang="en-US" smtClean="0">
                <a:solidFill>
                  <a:prstClr val="black">
                    <a:lumMod val="65000"/>
                    <a:lumOff val="35000"/>
                  </a:prstClr>
                </a:solidFill>
              </a:rPr>
              <a:pPr/>
              <a:t>7</a:t>
            </a:fld>
            <a:endParaRPr lang="en-US">
              <a:solidFill>
                <a:prstClr val="black">
                  <a:lumMod val="65000"/>
                  <a:lumOff val="35000"/>
                </a:prstClr>
              </a:solidFill>
            </a:endParaRPr>
          </a:p>
        </p:txBody>
      </p:sp>
    </p:spTree>
    <p:extLst>
      <p:ext uri="{BB962C8B-B14F-4D97-AF65-F5344CB8AC3E}">
        <p14:creationId xmlns:p14="http://schemas.microsoft.com/office/powerpoint/2010/main" val="1467484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62000" y="533400"/>
            <a:ext cx="7772400" cy="1143000"/>
          </a:xfrm>
        </p:spPr>
        <p:txBody>
          <a:bodyPr/>
          <a:lstStyle/>
          <a:p>
            <a:pPr eaLnBrk="1" hangingPunct="1"/>
            <a:r>
              <a:rPr lang="en-US" altLang="en-US" sz="2800" dirty="0" smtClean="0"/>
              <a:t>Why Is It Important to </a:t>
            </a:r>
            <a:br>
              <a:rPr lang="en-US" altLang="en-US" sz="2800" dirty="0" smtClean="0"/>
            </a:br>
            <a:r>
              <a:rPr lang="en-US" altLang="en-US" sz="2800" dirty="0" smtClean="0"/>
              <a:t>Stay Informed About Immigration?</a:t>
            </a:r>
          </a:p>
        </p:txBody>
      </p:sp>
      <p:sp>
        <p:nvSpPr>
          <p:cNvPr id="8195" name="Rectangle 3"/>
          <p:cNvSpPr>
            <a:spLocks noGrp="1" noChangeArrowheads="1"/>
          </p:cNvSpPr>
          <p:nvPr>
            <p:ph idx="1"/>
          </p:nvPr>
        </p:nvSpPr>
        <p:spPr>
          <a:xfrm>
            <a:off x="3505200" y="2209800"/>
            <a:ext cx="5334000" cy="3886200"/>
          </a:xfrm>
        </p:spPr>
        <p:txBody>
          <a:bodyPr/>
          <a:lstStyle/>
          <a:p>
            <a:pPr eaLnBrk="1" hangingPunct="1">
              <a:lnSpc>
                <a:spcPct val="80000"/>
              </a:lnSpc>
            </a:pPr>
            <a:r>
              <a:rPr lang="en-US" altLang="en-US" sz="2400" smtClean="0">
                <a:latin typeface="Gill Sans MT" pitchFamily="34" charset="0"/>
              </a:rPr>
              <a:t>To approach a front-page issue sensitively and with accuracy</a:t>
            </a:r>
          </a:p>
          <a:p>
            <a:pPr eaLnBrk="1" hangingPunct="1">
              <a:lnSpc>
                <a:spcPct val="80000"/>
              </a:lnSpc>
            </a:pPr>
            <a:r>
              <a:rPr lang="en-US" altLang="en-US" sz="2400" smtClean="0">
                <a:latin typeface="Gill Sans MT" pitchFamily="34" charset="0"/>
              </a:rPr>
              <a:t>To create a more inclusive classroom</a:t>
            </a:r>
          </a:p>
          <a:p>
            <a:pPr eaLnBrk="1" hangingPunct="1">
              <a:lnSpc>
                <a:spcPct val="80000"/>
              </a:lnSpc>
            </a:pPr>
            <a:r>
              <a:rPr lang="en-US" altLang="en-US" sz="2400" smtClean="0">
                <a:latin typeface="Gill Sans MT" pitchFamily="34" charset="0"/>
              </a:rPr>
              <a:t>To establish dialogue and connections between diverse groups</a:t>
            </a:r>
          </a:p>
          <a:p>
            <a:pPr eaLnBrk="1" hangingPunct="1">
              <a:lnSpc>
                <a:spcPct val="80000"/>
              </a:lnSpc>
            </a:pPr>
            <a:r>
              <a:rPr lang="en-US" altLang="en-US" sz="2400" smtClean="0">
                <a:latin typeface="Gill Sans MT" pitchFamily="34" charset="0"/>
              </a:rPr>
              <a:t>To effectively advocate for immigrants and refugees in the community</a:t>
            </a:r>
          </a:p>
          <a:p>
            <a:pPr eaLnBrk="1" hangingPunct="1">
              <a:lnSpc>
                <a:spcPct val="80000"/>
              </a:lnSpc>
            </a:pPr>
            <a:r>
              <a:rPr lang="en-US" altLang="en-US" sz="2400" smtClean="0">
                <a:latin typeface="Gill Sans MT" pitchFamily="34" charset="0"/>
              </a:rPr>
              <a:t>To encourage positive understanding about immigrants</a:t>
            </a:r>
          </a:p>
        </p:txBody>
      </p:sp>
      <p:pic>
        <p:nvPicPr>
          <p:cNvPr id="68612" name="Picture 4" descr="Kid asking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67360"/>
            <a:ext cx="2133600" cy="3130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3C22AB-DB61-42DC-9E78-310F4E0DAAA5}"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35221717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dissolve">
                                      <p:cBhvr>
                                        <p:cTn id="7" dur="500"/>
                                        <p:tgtEl>
                                          <p:spTgt spid="68610"/>
                                        </p:tgtEl>
                                      </p:cBhvr>
                                    </p:animEffect>
                                  </p:childTnLst>
                                </p:cTn>
                              </p:par>
                              <p:par>
                                <p:cTn id="8" presetID="6" presetClass="emph" presetSubtype="0" fill="hold" nodeType="withEffect">
                                  <p:stCondLst>
                                    <p:cond delay="0"/>
                                  </p:stCondLst>
                                  <p:childTnLst>
                                    <p:animScale>
                                      <p:cBhvr>
                                        <p:cTn id="9" dur="2000" fill="hold"/>
                                        <p:tgtEl>
                                          <p:spTgt spid="686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sz="7200" b="1" dirty="0" smtClean="0">
                <a:effectLst/>
              </a:rPr>
              <a:t>Immigration 101</a:t>
            </a:r>
            <a:endParaRPr lang="en-US" dirty="0"/>
          </a:p>
        </p:txBody>
      </p:sp>
      <p:sp>
        <p:nvSpPr>
          <p:cNvPr id="3" name="Slide Number Placeholder 2"/>
          <p:cNvSpPr>
            <a:spLocks noGrp="1"/>
          </p:cNvSpPr>
          <p:nvPr>
            <p:ph type="sldNum" sz="quarter" idx="12"/>
          </p:nvPr>
        </p:nvSpPr>
        <p:spPr/>
        <p:txBody>
          <a:bodyPr/>
          <a:lstStyle/>
          <a:p>
            <a:fld id="{F86AC6E8-5ED1-4A56-BC7E-97D6C8D55006}"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42051396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3.xml><?xml version="1.0" encoding="utf-8"?>
<a:theme xmlns:a="http://schemas.openxmlformats.org/drawingml/2006/main" name="2_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4.xml><?xml version="1.0" encoding="utf-8"?>
<a:theme xmlns:a="http://schemas.openxmlformats.org/drawingml/2006/main" name="4_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5_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6.xml><?xml version="1.0" encoding="utf-8"?>
<a:theme xmlns:a="http://schemas.openxmlformats.org/drawingml/2006/main" name="6_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7.xml><?xml version="1.0" encoding="utf-8"?>
<a:theme xmlns:a="http://schemas.openxmlformats.org/drawingml/2006/main" name="7_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8.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3407</TotalTime>
  <Words>1356</Words>
  <Application>Microsoft Office PowerPoint</Application>
  <PresentationFormat>On-screen Show (4:3)</PresentationFormat>
  <Paragraphs>172</Paragraphs>
  <Slides>25</Slides>
  <Notes>7</Notes>
  <HiddenSlides>0</HiddenSlides>
  <MMClips>0</MMClips>
  <ScaleCrop>false</ScaleCrop>
  <HeadingPairs>
    <vt:vector size="4" baseType="variant">
      <vt:variant>
        <vt:lpstr>Theme</vt:lpstr>
      </vt:variant>
      <vt:variant>
        <vt:i4>8</vt:i4>
      </vt:variant>
      <vt:variant>
        <vt:lpstr>Slide Titles</vt:lpstr>
      </vt:variant>
      <vt:variant>
        <vt:i4>25</vt:i4>
      </vt:variant>
    </vt:vector>
  </HeadingPairs>
  <TitlesOfParts>
    <vt:vector size="33" baseType="lpstr">
      <vt:lpstr>2_Office Theme</vt:lpstr>
      <vt:lpstr>1_Urban Pop</vt:lpstr>
      <vt:lpstr>2_Urban Pop</vt:lpstr>
      <vt:lpstr>4_Urban Pop</vt:lpstr>
      <vt:lpstr>5_Urban Pop</vt:lpstr>
      <vt:lpstr>6_Urban Pop</vt:lpstr>
      <vt:lpstr>7_Urban Pop</vt:lpstr>
      <vt:lpstr>Urban Pop</vt:lpstr>
      <vt:lpstr>Immigration 2017 Stay Informed </vt:lpstr>
      <vt:lpstr>Catholic Charities of Idaho </vt:lpstr>
      <vt:lpstr>What is our vision?</vt:lpstr>
      <vt:lpstr>PowerPoint Presentation</vt:lpstr>
      <vt:lpstr>Immigration Legal services</vt:lpstr>
      <vt:lpstr>Disclosure</vt:lpstr>
      <vt:lpstr>Why is the Community worried?</vt:lpstr>
      <vt:lpstr>Why Is It Important to  Stay Informed About Immigration?</vt:lpstr>
      <vt:lpstr>Immigration 101</vt:lpstr>
      <vt:lpstr>PowerPoint Presentation</vt:lpstr>
      <vt:lpstr>Categories of persons in the U.s.</vt:lpstr>
      <vt:lpstr>Differences between USC’s and lpr’s</vt:lpstr>
      <vt:lpstr>What Is The Difference  Between a Refugee and an Asylee?</vt:lpstr>
      <vt:lpstr>A Note About Family Reunification - The WAIT</vt:lpstr>
      <vt:lpstr>Find your way to a green card…</vt:lpstr>
      <vt:lpstr>Domestic Violence is…</vt:lpstr>
      <vt:lpstr>What challenges do immigrant survivors of domestic Violence and Serious crimes often facE?</vt:lpstr>
      <vt:lpstr>Arising issues:</vt:lpstr>
      <vt:lpstr>OPTIONS FOR Victims of Domestic Violence/Other Crimes</vt:lpstr>
      <vt:lpstr>How the u-visa is different from vawa:</vt:lpstr>
      <vt:lpstr>OTHER OPTIONS FOR FAMILY MEMBERS</vt:lpstr>
      <vt:lpstr>DACA and Higher education</vt:lpstr>
      <vt:lpstr>Protecting Family Members from Unauthorized Practice of Law</vt:lpstr>
      <vt:lpstr>QUESTIONS</vt:lpstr>
      <vt:lpstr>Catholic Charities of Idaho 7255 W Franklin RD. Boise, id 83709 Phone #: 208-345-6031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Martinez</dc:creator>
  <cp:lastModifiedBy>cgonzalez</cp:lastModifiedBy>
  <cp:revision>59</cp:revision>
  <cp:lastPrinted>2017-03-14T16:27:17Z</cp:lastPrinted>
  <dcterms:created xsi:type="dcterms:W3CDTF">2017-03-07T21:54:53Z</dcterms:created>
  <dcterms:modified xsi:type="dcterms:W3CDTF">2018-10-03T20:47:35Z</dcterms:modified>
</cp:coreProperties>
</file>